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64" r:id="rId2"/>
    <p:sldId id="265" r:id="rId3"/>
    <p:sldId id="266" r:id="rId4"/>
    <p:sldId id="267" r:id="rId5"/>
    <p:sldId id="314"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1" r:id="rId28"/>
    <p:sldId id="292" r:id="rId29"/>
    <p:sldId id="261" r:id="rId30"/>
    <p:sldId id="31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703" autoAdjust="0"/>
  </p:normalViewPr>
  <p:slideViewPr>
    <p:cSldViewPr>
      <p:cViewPr varScale="1">
        <p:scale>
          <a:sx n="55" d="100"/>
          <a:sy n="55" d="100"/>
        </p:scale>
        <p:origin x="-14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0EEC-75F7-4E67-A13B-3B64266E63B6}" type="datetimeFigureOut">
              <a:rPr lang="en-US" smtClean="0"/>
              <a:pPr/>
              <a:t>12/11/2013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64F61E-9F00-4AB3-AB9B-189081254FC4}" type="slidenum">
              <a:rPr lang="en-US" smtClean="0"/>
              <a:pPr/>
              <a:t>‹#›</a:t>
            </a:fld>
            <a:endParaRPr lang="en-US"/>
          </a:p>
        </p:txBody>
      </p:sp>
    </p:spTree>
    <p:extLst>
      <p:ext uri="{BB962C8B-B14F-4D97-AF65-F5344CB8AC3E}">
        <p14:creationId xmlns="" xmlns:p14="http://schemas.microsoft.com/office/powerpoint/2010/main" val="1065840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err="1" smtClean="0"/>
              <a:t>Trong</a:t>
            </a:r>
            <a:r>
              <a:rPr lang="en-US" dirty="0" smtClean="0"/>
              <a:t> </a:t>
            </a:r>
            <a:r>
              <a:rPr lang="en-US" dirty="0" err="1" smtClean="0"/>
              <a:t>nhung</a:t>
            </a:r>
            <a:r>
              <a:rPr lang="en-US" dirty="0" smtClean="0"/>
              <a:t> du an </a:t>
            </a:r>
            <a:r>
              <a:rPr lang="en-US" dirty="0" err="1" smtClean="0"/>
              <a:t>nho</a:t>
            </a:r>
            <a:r>
              <a:rPr lang="en-US" dirty="0" smtClean="0"/>
              <a:t>, chi phi </a:t>
            </a:r>
            <a:r>
              <a:rPr lang="en-US" dirty="0" err="1" smtClean="0"/>
              <a:t>cua</a:t>
            </a:r>
            <a:r>
              <a:rPr lang="en-US" dirty="0" smtClean="0"/>
              <a:t> </a:t>
            </a:r>
            <a:r>
              <a:rPr lang="en-US" dirty="0" err="1" smtClean="0"/>
              <a:t>viec</a:t>
            </a:r>
            <a:r>
              <a:rPr lang="en-US" dirty="0" smtClean="0"/>
              <a:t> </a:t>
            </a:r>
            <a:r>
              <a:rPr lang="en-US" dirty="0" err="1" smtClean="0"/>
              <a:t>len</a:t>
            </a:r>
            <a:r>
              <a:rPr lang="en-US" dirty="0" smtClean="0"/>
              <a:t> </a:t>
            </a:r>
            <a:r>
              <a:rPr lang="en-US" dirty="0" err="1" smtClean="0"/>
              <a:t>ke</a:t>
            </a:r>
            <a:r>
              <a:rPr lang="en-US" dirty="0" smtClean="0"/>
              <a:t> </a:t>
            </a:r>
            <a:r>
              <a:rPr lang="en-US" dirty="0" err="1" smtClean="0"/>
              <a:t>hoach</a:t>
            </a:r>
            <a:r>
              <a:rPr lang="en-US" dirty="0" smtClean="0"/>
              <a:t>, </a:t>
            </a:r>
            <a:r>
              <a:rPr lang="en-US" dirty="0" err="1" smtClean="0"/>
              <a:t>viet</a:t>
            </a:r>
            <a:r>
              <a:rPr lang="en-US" dirty="0" smtClean="0"/>
              <a:t> tai lieu</a:t>
            </a:r>
            <a:r>
              <a:rPr lang="en-US" baseline="0" dirty="0" smtClean="0"/>
              <a:t> </a:t>
            </a:r>
            <a:r>
              <a:rPr lang="en-US" baseline="0" dirty="0" err="1" smtClean="0"/>
              <a:t>chiem</a:t>
            </a:r>
            <a:r>
              <a:rPr lang="en-US" baseline="0" dirty="0" smtClean="0"/>
              <a:t> </a:t>
            </a:r>
            <a:r>
              <a:rPr lang="en-US" baseline="0" dirty="0" err="1" smtClean="0"/>
              <a:t>nhieu</a:t>
            </a:r>
            <a:endParaRPr lang="en-US" baseline="0" dirty="0" smtClean="0"/>
          </a:p>
          <a:p>
            <a:pPr>
              <a:buFontTx/>
              <a:buChar char="-"/>
            </a:pPr>
            <a:r>
              <a:rPr lang="en-US" baseline="0" dirty="0" smtClean="0"/>
              <a:t> Tai lieu </a:t>
            </a:r>
            <a:r>
              <a:rPr lang="en-US" baseline="0" dirty="0" err="1" smtClean="0"/>
              <a:t>khong</a:t>
            </a:r>
            <a:r>
              <a:rPr lang="en-US" baseline="0" dirty="0" smtClean="0"/>
              <a:t> </a:t>
            </a:r>
            <a:r>
              <a:rPr lang="en-US" baseline="0" dirty="0" err="1" smtClean="0"/>
              <a:t>phan</a:t>
            </a:r>
            <a:r>
              <a:rPr lang="en-US" baseline="0" dirty="0" smtClean="0"/>
              <a:t> </a:t>
            </a:r>
            <a:r>
              <a:rPr lang="en-US" baseline="0" dirty="0" err="1" smtClean="0"/>
              <a:t>anh</a:t>
            </a:r>
            <a:r>
              <a:rPr lang="en-US" baseline="0" dirty="0" smtClean="0"/>
              <a:t> </a:t>
            </a:r>
            <a:r>
              <a:rPr lang="en-US" baseline="0" dirty="0" err="1" smtClean="0"/>
              <a:t>duoc</a:t>
            </a:r>
            <a:r>
              <a:rPr lang="en-US" baseline="0" dirty="0" smtClean="0"/>
              <a:t> </a:t>
            </a:r>
            <a:r>
              <a:rPr lang="en-US" baseline="0" dirty="0" err="1" smtClean="0"/>
              <a:t>phan</a:t>
            </a:r>
            <a:r>
              <a:rPr lang="en-US" baseline="0" dirty="0" smtClean="0"/>
              <a:t> </a:t>
            </a:r>
            <a:r>
              <a:rPr lang="en-US" baseline="0" dirty="0" err="1" smtClean="0"/>
              <a:t>mem</a:t>
            </a:r>
            <a:endParaRPr lang="en-US" dirty="0"/>
          </a:p>
        </p:txBody>
      </p:sp>
      <p:sp>
        <p:nvSpPr>
          <p:cNvPr id="4" name="Slide Number Placeholder 3"/>
          <p:cNvSpPr>
            <a:spLocks noGrp="1"/>
          </p:cNvSpPr>
          <p:nvPr>
            <p:ph type="sldNum" sz="quarter" idx="10"/>
          </p:nvPr>
        </p:nvSpPr>
        <p:spPr/>
        <p:txBody>
          <a:bodyPr/>
          <a:lstStyle/>
          <a:p>
            <a:fld id="{FD64F61E-9F00-4AB3-AB9B-189081254FC4}"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Keywork</a:t>
            </a:r>
            <a:r>
              <a:rPr lang="en-US" dirty="0" smtClean="0"/>
              <a:t>: incremental development</a:t>
            </a:r>
            <a:endParaRPr lang="en-US" dirty="0"/>
          </a:p>
        </p:txBody>
      </p:sp>
      <p:sp>
        <p:nvSpPr>
          <p:cNvPr id="4" name="Slide Number Placeholder 3"/>
          <p:cNvSpPr>
            <a:spLocks noGrp="1"/>
          </p:cNvSpPr>
          <p:nvPr>
            <p:ph type="sldNum" sz="quarter" idx="10"/>
          </p:nvPr>
        </p:nvSpPr>
        <p:spPr/>
        <p:txBody>
          <a:bodyPr/>
          <a:lstStyle/>
          <a:p>
            <a:fld id="{FD64F61E-9F00-4AB3-AB9B-189081254FC4}"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64F61E-9F00-4AB3-AB9B-189081254FC4}"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05A0E5-6E19-458F-9E93-BF2258D4F64B}" type="datetime1">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C3FF03-423E-4E1E-A9CC-30704DA9EF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68760"/>
            <a:ext cx="8229600" cy="48574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5D591-D82D-4335-94A9-E992FD1D6F63}" type="datetime1">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C3FF03-423E-4E1E-A9CC-30704DA9EF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81328"/>
            <a:ext cx="9144000" cy="47667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0" y="0"/>
            <a:ext cx="9144000" cy="83671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6200000" scaled="1"/>
            <a:tileRect/>
          </a:gradFill>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68760"/>
            <a:ext cx="8229600" cy="485740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31F2A5-DAAA-4D49-ABB5-3B348FCDBD17}" type="datetime1">
              <a:rPr lang="en-US" smtClean="0"/>
              <a:pPr/>
              <a:t>12/11/2013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7624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3FF03-423E-4E1E-A9CC-30704DA9EF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hieuvd@vnu.edu.v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r>
              <a:rPr lang="en-US" dirty="0" smtClean="0"/>
              <a:t>Agile Software Development</a:t>
            </a:r>
          </a:p>
        </p:txBody>
      </p:sp>
      <p:sp>
        <p:nvSpPr>
          <p:cNvPr id="4" name="Slide Number Placeholder 3"/>
          <p:cNvSpPr>
            <a:spLocks noGrp="1"/>
          </p:cNvSpPr>
          <p:nvPr>
            <p:ph type="sldNum" sz="quarter" idx="12"/>
          </p:nvPr>
        </p:nvSpPr>
        <p:spPr/>
        <p:txBody>
          <a:bodyPr/>
          <a:lstStyle/>
          <a:p>
            <a:pPr>
              <a:defRPr/>
            </a:pPr>
            <a:fld id="{E973D278-956A-2946-9CE2-9D3773855556}" type="slidenum">
              <a:rPr lang="en-US" smtClean="0"/>
              <a:pPr>
                <a:defRPr/>
              </a:pPr>
              <a:t>1</a:t>
            </a:fld>
            <a:endParaRPr lang="en-US"/>
          </a:p>
        </p:txBody>
      </p:sp>
      <p:sp>
        <p:nvSpPr>
          <p:cNvPr id="6" name="Subtitle 5"/>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42799375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Agile methods</a:t>
            </a:r>
          </a:p>
          <a:p>
            <a:r>
              <a:rPr lang="en-US" dirty="0" smtClean="0"/>
              <a:t>Plan-driven and agile development</a:t>
            </a:r>
          </a:p>
          <a:p>
            <a:r>
              <a:rPr lang="en-US" dirty="0" smtClean="0"/>
              <a:t>Extreme programming</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a:t>
            </a:fld>
            <a:endParaRPr lang="en-US"/>
          </a:p>
        </p:txBody>
      </p:sp>
    </p:spTree>
    <p:extLst>
      <p:ext uri="{BB962C8B-B14F-4D97-AF65-F5344CB8AC3E}">
        <p14:creationId xmlns="" xmlns:p14="http://schemas.microsoft.com/office/powerpoint/2010/main" val="1088889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Rapid software development</a:t>
            </a:r>
            <a:endParaRPr lang="en-US" dirty="0"/>
          </a:p>
        </p:txBody>
      </p:sp>
      <p:sp>
        <p:nvSpPr>
          <p:cNvPr id="3" name="Content Placeholder 2"/>
          <p:cNvSpPr>
            <a:spLocks noGrp="1"/>
          </p:cNvSpPr>
          <p:nvPr>
            <p:ph idx="1"/>
          </p:nvPr>
        </p:nvSpPr>
        <p:spPr>
          <a:xfrm>
            <a:off x="457200" y="1600200"/>
            <a:ext cx="8407400" cy="4525963"/>
          </a:xfrm>
        </p:spPr>
        <p:txBody>
          <a:bodyPr>
            <a:normAutofit fontScale="92500" lnSpcReduction="20000"/>
          </a:bodyPr>
          <a:lstStyle/>
          <a:p>
            <a:r>
              <a:rPr lang="en-US" dirty="0" smtClean="0"/>
              <a:t>Rapid development and delivery is now often the most important requirement for software systems</a:t>
            </a:r>
          </a:p>
          <a:p>
            <a:pPr lvl="1">
              <a:buNone/>
            </a:pPr>
            <a:r>
              <a:rPr lang="en-US" dirty="0" smtClean="0"/>
              <a:t>	Software has to evolve quickly to reflect changing business needs.</a:t>
            </a:r>
          </a:p>
          <a:p>
            <a:r>
              <a:rPr lang="en-US" dirty="0" smtClean="0"/>
              <a:t>Rapid software development</a:t>
            </a:r>
          </a:p>
          <a:p>
            <a:pPr lvl="1"/>
            <a:r>
              <a:rPr lang="en-US" dirty="0" smtClean="0"/>
              <a:t>Specification, design and implementation are inter-leaved</a:t>
            </a:r>
          </a:p>
          <a:p>
            <a:pPr lvl="1"/>
            <a:r>
              <a:rPr lang="en-US" dirty="0" smtClean="0"/>
              <a:t>System is developed as a series of versions with stakeholders involved in version evaluation</a:t>
            </a:r>
          </a:p>
          <a:p>
            <a:pPr lvl="1"/>
            <a:r>
              <a:rPr lang="en-US" dirty="0" smtClean="0"/>
              <a:t>User interfaces are often developed using an IDE and graphical toolset.</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a:t>
            </a:fld>
            <a:endParaRPr lang="en-US"/>
          </a:p>
        </p:txBody>
      </p:sp>
    </p:spTree>
    <p:extLst>
      <p:ext uri="{BB962C8B-B14F-4D97-AF65-F5344CB8AC3E}">
        <p14:creationId xmlns="" xmlns:p14="http://schemas.microsoft.com/office/powerpoint/2010/main" val="367478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p:txBody>
          <a:bodyPr/>
          <a:lstStyle/>
          <a:p>
            <a:r>
              <a:rPr lang="en-US" dirty="0"/>
              <a:t>Agile methods</a:t>
            </a:r>
          </a:p>
        </p:txBody>
      </p:sp>
      <p:sp>
        <p:nvSpPr>
          <p:cNvPr id="1166339" name="Rectangle 3"/>
          <p:cNvSpPr>
            <a:spLocks noGrp="1" noChangeArrowheads="1"/>
          </p:cNvSpPr>
          <p:nvPr>
            <p:ph type="body" idx="1"/>
          </p:nvPr>
        </p:nvSpPr>
        <p:spPr/>
        <p:txBody>
          <a:bodyPr/>
          <a:lstStyle/>
          <a:p>
            <a:r>
              <a:rPr lang="en-US" sz="2400" dirty="0"/>
              <a:t>Dissatisfaction with the overheads involved in</a:t>
            </a:r>
            <a:r>
              <a:rPr lang="en-US" sz="2400" dirty="0" smtClean="0"/>
              <a:t> software design </a:t>
            </a:r>
            <a:r>
              <a:rPr lang="en-US" sz="2400" dirty="0"/>
              <a:t>methods</a:t>
            </a:r>
            <a:r>
              <a:rPr lang="en-US" sz="2400" dirty="0" smtClean="0"/>
              <a:t> of the 1980s and 1990s led </a:t>
            </a:r>
            <a:r>
              <a:rPr lang="en-US" sz="2400" dirty="0"/>
              <a:t>to the creation of agile methods. These methods:</a:t>
            </a:r>
          </a:p>
          <a:p>
            <a:pPr lvl="1"/>
            <a:r>
              <a:rPr lang="en-US" sz="2000" dirty="0"/>
              <a:t>Focus on the code rather than the </a:t>
            </a:r>
            <a:r>
              <a:rPr lang="en-US" sz="2000" dirty="0" smtClean="0"/>
              <a:t>design</a:t>
            </a:r>
          </a:p>
          <a:p>
            <a:pPr lvl="1"/>
            <a:r>
              <a:rPr lang="en-US" sz="2000" dirty="0"/>
              <a:t>Are based on an iterative approach to software </a:t>
            </a:r>
            <a:r>
              <a:rPr lang="en-US" sz="2000" dirty="0" smtClean="0"/>
              <a:t>development</a:t>
            </a:r>
          </a:p>
          <a:p>
            <a:pPr lvl="1"/>
            <a:r>
              <a:rPr lang="en-US" sz="2000" dirty="0"/>
              <a:t>Are intended to deliver working software quickly and evolve this quickly to meet changing requirements</a:t>
            </a:r>
            <a:r>
              <a:rPr lang="en-US" sz="2000" dirty="0" smtClean="0"/>
              <a:t>.</a:t>
            </a:r>
          </a:p>
          <a:p>
            <a:r>
              <a:rPr lang="en-US" sz="2400" dirty="0" smtClean="0"/>
              <a:t>The aim of agile methods is to reduce overheads in the software process (e.g. by limiting documentation) and to be able to respond quickly to changing requirements without excessive rework.</a:t>
            </a:r>
            <a:endParaRPr lang="en-US" sz="24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4</a:t>
            </a:fld>
            <a:endParaRPr lang="en-US"/>
          </a:p>
        </p:txBody>
      </p:sp>
    </p:spTree>
    <p:extLst>
      <p:ext uri="{BB962C8B-B14F-4D97-AF65-F5344CB8AC3E}">
        <p14:creationId xmlns="" xmlns:p14="http://schemas.microsoft.com/office/powerpoint/2010/main" val="560235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a:t>
            </a:r>
            <a:endParaRPr lang="en-US" dirty="0"/>
          </a:p>
        </p:txBody>
      </p:sp>
      <p:sp>
        <p:nvSpPr>
          <p:cNvPr id="3" name="Content Placeholder 2"/>
          <p:cNvSpPr>
            <a:spLocks noGrp="1"/>
          </p:cNvSpPr>
          <p:nvPr>
            <p:ph idx="1"/>
          </p:nvPr>
        </p:nvSpPr>
        <p:spPr/>
        <p:txBody>
          <a:bodyPr/>
          <a:lstStyle/>
          <a:p>
            <a:r>
              <a:rPr lang="en-US" dirty="0" smtClean="0"/>
              <a:t>Extreme programming</a:t>
            </a:r>
          </a:p>
          <a:p>
            <a:r>
              <a:rPr lang="en-US" dirty="0" smtClean="0"/>
              <a:t>Scrum</a:t>
            </a:r>
          </a:p>
          <a:p>
            <a:r>
              <a:rPr lang="en-US" dirty="0" smtClean="0"/>
              <a:t>Crystal</a:t>
            </a:r>
          </a:p>
          <a:p>
            <a:r>
              <a:rPr lang="en-US" dirty="0" smtClean="0"/>
              <a:t>Adaptive Software Development</a:t>
            </a:r>
          </a:p>
          <a:p>
            <a:r>
              <a:rPr lang="en-US" dirty="0" smtClean="0"/>
              <a:t>DSDM</a:t>
            </a:r>
          </a:p>
          <a:p>
            <a:r>
              <a:rPr lang="en-US" dirty="0" smtClean="0"/>
              <a:t>Feature Drive Development</a:t>
            </a:r>
          </a:p>
          <a:p>
            <a:endParaRPr lang="en-US" dirty="0"/>
          </a:p>
        </p:txBody>
      </p:sp>
      <p:sp>
        <p:nvSpPr>
          <p:cNvPr id="4" name="Slide Number Placeholder 3"/>
          <p:cNvSpPr>
            <a:spLocks noGrp="1"/>
          </p:cNvSpPr>
          <p:nvPr>
            <p:ph type="sldNum" sz="quarter" idx="12"/>
          </p:nvPr>
        </p:nvSpPr>
        <p:spPr/>
        <p:txBody>
          <a:bodyPr/>
          <a:lstStyle/>
          <a:p>
            <a:fld id="{34C3FF03-423E-4E1E-A9CC-30704DA9EF30}" type="slidenum">
              <a:rPr lang="en-US" smtClean="0"/>
              <a:pPr/>
              <a:t>5</a:t>
            </a:fld>
            <a:endParaRPr lang="en-US"/>
          </a:p>
        </p:txBody>
      </p:sp>
      <p:sp>
        <p:nvSpPr>
          <p:cNvPr id="7" name="Rectangle 6"/>
          <p:cNvSpPr/>
          <p:nvPr/>
        </p:nvSpPr>
        <p:spPr>
          <a:xfrm>
            <a:off x="2308091" y="5181600"/>
            <a:ext cx="4577343" cy="584775"/>
          </a:xfrm>
          <a:prstGeom prst="rect">
            <a:avLst/>
          </a:prstGeom>
        </p:spPr>
        <p:txBody>
          <a:bodyPr wrap="none">
            <a:spAutoFit/>
          </a:bodyPr>
          <a:lstStyle/>
          <a:p>
            <a:r>
              <a:rPr lang="en-US" sz="3200" b="1" dirty="0" smtClean="0">
                <a:solidFill>
                  <a:srgbClr val="FF0000"/>
                </a:solidFill>
              </a:rPr>
              <a:t>incremental development</a:t>
            </a:r>
            <a:endParaRPr lang="en-US"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The principles of agile methods</a:t>
            </a:r>
            <a:r>
              <a:rPr lang="en-GB" dirty="0" smtClean="0"/>
              <a:t> </a:t>
            </a:r>
            <a:endParaRPr lang="en-US" dirty="0" smtClean="0"/>
          </a:p>
        </p:txBody>
      </p:sp>
      <p:graphicFrame>
        <p:nvGraphicFramePr>
          <p:cNvPr id="4" name="Table 3"/>
          <p:cNvGraphicFramePr>
            <a:graphicFrameLocks noGrp="1"/>
          </p:cNvGraphicFramePr>
          <p:nvPr>
            <p:extLst>
              <p:ext uri="{D42A27DB-BD31-4B8C-83A1-F6EECF244321}">
                <p14:modId xmlns="" xmlns:p14="http://schemas.microsoft.com/office/powerpoint/2010/main" val="1689412340"/>
              </p:ext>
            </p:extLst>
          </p:nvPr>
        </p:nvGraphicFramePr>
        <p:xfrm>
          <a:off x="381000" y="1143000"/>
          <a:ext cx="8271317" cy="4989309"/>
        </p:xfrm>
        <a:graphic>
          <a:graphicData uri="http://schemas.openxmlformats.org/drawingml/2006/table">
            <a:tbl>
              <a:tblPr/>
              <a:tblGrid>
                <a:gridCol w="2300606"/>
                <a:gridCol w="5844958"/>
                <a:gridCol w="125753"/>
              </a:tblGrid>
              <a:tr h="45448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Principle</a:t>
                      </a:r>
                      <a:endParaRPr kumimoji="0" lang="en-GB" sz="1600" b="1" i="0" u="none" strike="noStrike" cap="none" normalizeH="0" baseline="0" dirty="0">
                        <a:ln>
                          <a:noFill/>
                        </a:ln>
                        <a:solidFill>
                          <a:srgbClr val="000000"/>
                        </a:solidFill>
                        <a:effectLst/>
                        <a:latin typeface="Arial"/>
                        <a:ea typeface="Times New Roman" charset="0"/>
                        <a:cs typeface="Arial"/>
                      </a:endParaRP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a:ea typeface="Times New Roman" charset="0"/>
                          <a:cs typeface="Arial"/>
                        </a:rPr>
                        <a:t>Description</a:t>
                      </a:r>
                      <a:endParaRPr kumimoji="0" lang="en-GB" sz="1600" b="1" i="0" u="none" strike="noStrike" cap="none" normalizeH="0" baseline="0">
                        <a:ln>
                          <a:noFill/>
                        </a:ln>
                        <a:solidFill>
                          <a:srgbClr val="000000"/>
                        </a:solidFill>
                        <a:effectLst/>
                        <a:latin typeface="Arial"/>
                        <a:ea typeface="Times New Roman" charset="0"/>
                        <a:cs typeface="Arial"/>
                      </a:endParaRP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r>
              <a:tr h="115404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a:ea typeface="Times New Roman" charset="0"/>
                          <a:cs typeface="Arial"/>
                        </a:rPr>
                        <a:t>Customer </a:t>
                      </a:r>
                      <a:r>
                        <a:rPr kumimoji="0" lang="en-GB" sz="1600" b="0" i="0" u="none" strike="noStrike" cap="none" normalizeH="0" baseline="0" dirty="0">
                          <a:ln>
                            <a:noFill/>
                          </a:ln>
                          <a:solidFill>
                            <a:srgbClr val="000000"/>
                          </a:solidFill>
                          <a:effectLst/>
                          <a:latin typeface="Arial"/>
                          <a:ea typeface="Times New Roman" charset="0"/>
                          <a:cs typeface="Arial"/>
                        </a:rPr>
                        <a:t>involvement </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Customers should be closely involved throughout the development process. Their role is provide and prioritize new system requirements and to evaluate the iterations of the system.</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tr>
              <a:tr h="77747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Incremental delivery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The software is developed in increments with the customer specifying the requirements to be included in each increment.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en-US"/>
                    </a:p>
                  </a:txBody>
                  <a:tcPr/>
                </a:tc>
              </a:tr>
              <a:tr h="939338">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People not process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The skills of the development team should be recognized and exploited. Team members should be left to develop their own ways of working without prescriptive processes.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tr>
              <a:tr h="724632">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Embrace change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Expect the system requirements to change and so design the system to accommodate these changes.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en-US"/>
                    </a:p>
                  </a:txBody>
                  <a:tcPr/>
                </a:tc>
              </a:tr>
              <a:tr h="939338">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Maintain simplicity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Focus on simplicity in both the software being developed and in the development process. Wherever possible, actively work to eliminate complexity from the system</a:t>
                      </a:r>
                      <a:r>
                        <a:rPr kumimoji="0" lang="en-GB" sz="1600" b="0" i="0" u="none" strike="noStrike" cap="none" normalizeH="0" baseline="0" dirty="0" smtClean="0">
                          <a:ln>
                            <a:noFill/>
                          </a:ln>
                          <a:solidFill>
                            <a:srgbClr val="000000"/>
                          </a:solidFill>
                          <a:effectLst/>
                          <a:latin typeface="Arial"/>
                          <a:ea typeface="Times New Roman" charset="0"/>
                          <a:cs typeface="Arial"/>
                        </a:rPr>
                        <a:t>.</a:t>
                      </a:r>
                      <a:endParaRPr kumimoji="0" lang="en-GB" sz="1600" b="0" i="0" u="none" strike="noStrike" cap="none" normalizeH="0" baseline="0" dirty="0">
                        <a:ln>
                          <a:noFill/>
                        </a:ln>
                        <a:solidFill>
                          <a:srgbClr val="000000"/>
                        </a:solidFill>
                        <a:effectLst/>
                        <a:latin typeface="Arial"/>
                        <a:ea typeface="Times New Roman" charset="0"/>
                        <a:cs typeface="Arial"/>
                      </a:endParaRP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a:ln>
                            <a:noFill/>
                          </a:ln>
                          <a:solidFill>
                            <a:srgbClr val="000000"/>
                          </a:solidFill>
                          <a:effectLst/>
                          <a:latin typeface="Times New Roman" charset="0"/>
                          <a:ea typeface="Calibri" charset="0"/>
                          <a:cs typeface="Times New Roman" charset="0"/>
                        </a:rPr>
                        <a:t> </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6</a:t>
            </a:fld>
            <a:endParaRPr lang="en-US"/>
          </a:p>
        </p:txBody>
      </p:sp>
    </p:spTree>
    <p:extLst>
      <p:ext uri="{BB962C8B-B14F-4D97-AF65-F5344CB8AC3E}">
        <p14:creationId xmlns="" xmlns:p14="http://schemas.microsoft.com/office/powerpoint/2010/main" val="40474129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 applicability</a:t>
            </a:r>
            <a:endParaRPr lang="en-US" dirty="0"/>
          </a:p>
        </p:txBody>
      </p:sp>
      <p:sp>
        <p:nvSpPr>
          <p:cNvPr id="3" name="Content Placeholder 2"/>
          <p:cNvSpPr>
            <a:spLocks noGrp="1"/>
          </p:cNvSpPr>
          <p:nvPr>
            <p:ph idx="1"/>
          </p:nvPr>
        </p:nvSpPr>
        <p:spPr/>
        <p:txBody>
          <a:bodyPr>
            <a:normAutofit/>
          </a:bodyPr>
          <a:lstStyle/>
          <a:p>
            <a:r>
              <a:rPr lang="en-GB" dirty="0" smtClean="0"/>
              <a:t>Product development where a software company is developing a small or medium-sized product for sale. </a:t>
            </a:r>
          </a:p>
          <a:p>
            <a:endParaRPr lang="en-GB" dirty="0"/>
          </a:p>
          <a:p>
            <a:r>
              <a:rPr lang="en-GB" dirty="0" smtClean="0"/>
              <a:t>There is a clear commitment from the customer to become involved in the development process.</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7</a:t>
            </a:fld>
            <a:endParaRPr lang="en-US"/>
          </a:p>
        </p:txBody>
      </p:sp>
    </p:spTree>
    <p:extLst>
      <p:ext uri="{BB962C8B-B14F-4D97-AF65-F5344CB8AC3E}">
        <p14:creationId xmlns="" xmlns:p14="http://schemas.microsoft.com/office/powerpoint/2010/main" val="2876779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62" name="Rectangle 2"/>
          <p:cNvSpPr>
            <a:spLocks noGrp="1" noChangeArrowheads="1"/>
          </p:cNvSpPr>
          <p:nvPr>
            <p:ph type="title"/>
          </p:nvPr>
        </p:nvSpPr>
        <p:spPr/>
        <p:txBody>
          <a:bodyPr/>
          <a:lstStyle/>
          <a:p>
            <a:r>
              <a:rPr lang="en-US"/>
              <a:t>Problems with agile methods</a:t>
            </a:r>
          </a:p>
        </p:txBody>
      </p:sp>
      <p:sp>
        <p:nvSpPr>
          <p:cNvPr id="1167363" name="Rectangle 3"/>
          <p:cNvSpPr>
            <a:spLocks noGrp="1" noChangeArrowheads="1"/>
          </p:cNvSpPr>
          <p:nvPr>
            <p:ph type="body" idx="1"/>
          </p:nvPr>
        </p:nvSpPr>
        <p:spPr/>
        <p:txBody>
          <a:bodyPr>
            <a:normAutofit/>
          </a:bodyPr>
          <a:lstStyle/>
          <a:p>
            <a:r>
              <a:rPr lang="en-US" sz="2800" dirty="0"/>
              <a:t>It can be difficult to keep the interest of customers who are involved in the process.</a:t>
            </a:r>
          </a:p>
          <a:p>
            <a:r>
              <a:rPr lang="en-US" sz="2800" dirty="0"/>
              <a:t>Team members may be unsuited to the intense involvement that </a:t>
            </a:r>
            <a:r>
              <a:rPr lang="en-US" sz="2800" dirty="0" err="1"/>
              <a:t>characterises</a:t>
            </a:r>
            <a:r>
              <a:rPr lang="en-US" sz="2800" dirty="0"/>
              <a:t> agile methods.</a:t>
            </a:r>
          </a:p>
          <a:p>
            <a:r>
              <a:rPr lang="en-US" sz="2800" dirty="0" err="1"/>
              <a:t>Prioritising</a:t>
            </a:r>
            <a:r>
              <a:rPr lang="en-US" sz="2800" dirty="0"/>
              <a:t> changes can be difficult where there are multiple stakeholders.</a:t>
            </a:r>
          </a:p>
          <a:p>
            <a:r>
              <a:rPr lang="en-US" sz="2800" dirty="0"/>
              <a:t>Maintaining simplicity requires extra work.</a:t>
            </a:r>
          </a:p>
          <a:p>
            <a:r>
              <a:rPr lang="en-US" sz="2800" dirty="0"/>
              <a:t>Contracts may be a problem as with other approaches to iterative development.</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8</a:t>
            </a:fld>
            <a:endParaRPr lang="en-US"/>
          </a:p>
        </p:txBody>
      </p:sp>
    </p:spTree>
    <p:extLst>
      <p:ext uri="{BB962C8B-B14F-4D97-AF65-F5344CB8AC3E}">
        <p14:creationId xmlns="" xmlns:p14="http://schemas.microsoft.com/office/powerpoint/2010/main" val="109396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67363">
                                            <p:txEl>
                                              <p:pRg st="0" end="0"/>
                                            </p:txEl>
                                          </p:spTgt>
                                        </p:tgtEl>
                                        <p:attrNameLst>
                                          <p:attrName>style.visibility</p:attrName>
                                        </p:attrNameLst>
                                      </p:cBhvr>
                                      <p:to>
                                        <p:strVal val="visible"/>
                                      </p:to>
                                    </p:set>
                                    <p:animEffect transition="in" filter="blinds(horizontal)">
                                      <p:cBhvr>
                                        <p:cTn id="7" dur="500"/>
                                        <p:tgtEl>
                                          <p:spTgt spid="1167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67363">
                                            <p:txEl>
                                              <p:pRg st="1" end="1"/>
                                            </p:txEl>
                                          </p:spTgt>
                                        </p:tgtEl>
                                        <p:attrNameLst>
                                          <p:attrName>style.visibility</p:attrName>
                                        </p:attrNameLst>
                                      </p:cBhvr>
                                      <p:to>
                                        <p:strVal val="visible"/>
                                      </p:to>
                                    </p:set>
                                    <p:animEffect transition="in" filter="blinds(horizontal)">
                                      <p:cBhvr>
                                        <p:cTn id="12" dur="500"/>
                                        <p:tgtEl>
                                          <p:spTgt spid="1167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67363">
                                            <p:txEl>
                                              <p:pRg st="2" end="2"/>
                                            </p:txEl>
                                          </p:spTgt>
                                        </p:tgtEl>
                                        <p:attrNameLst>
                                          <p:attrName>style.visibility</p:attrName>
                                        </p:attrNameLst>
                                      </p:cBhvr>
                                      <p:to>
                                        <p:strVal val="visible"/>
                                      </p:to>
                                    </p:set>
                                    <p:animEffect transition="in" filter="blinds(horizontal)">
                                      <p:cBhvr>
                                        <p:cTn id="17" dur="500"/>
                                        <p:tgtEl>
                                          <p:spTgt spid="1167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67363">
                                            <p:txEl>
                                              <p:pRg st="3" end="3"/>
                                            </p:txEl>
                                          </p:spTgt>
                                        </p:tgtEl>
                                        <p:attrNameLst>
                                          <p:attrName>style.visibility</p:attrName>
                                        </p:attrNameLst>
                                      </p:cBhvr>
                                      <p:to>
                                        <p:strVal val="visible"/>
                                      </p:to>
                                    </p:set>
                                    <p:animEffect transition="in" filter="blinds(horizontal)">
                                      <p:cBhvr>
                                        <p:cTn id="22" dur="500"/>
                                        <p:tgtEl>
                                          <p:spTgt spid="1167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67363">
                                            <p:txEl>
                                              <p:pRg st="4" end="4"/>
                                            </p:txEl>
                                          </p:spTgt>
                                        </p:tgtEl>
                                        <p:attrNameLst>
                                          <p:attrName>style.visibility</p:attrName>
                                        </p:attrNameLst>
                                      </p:cBhvr>
                                      <p:to>
                                        <p:strVal val="visible"/>
                                      </p:to>
                                    </p:set>
                                    <p:animEffect transition="in" filter="blinds(horizontal)">
                                      <p:cBhvr>
                                        <p:cTn id="27" dur="500"/>
                                        <p:tgtEl>
                                          <p:spTgt spid="11673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Agile methods and software maintenance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Most organizations spend more on maintaining existing software than they do on new software development. So, if agile methods are to be successful, they have to support maintenance as well as original development.</a:t>
            </a:r>
          </a:p>
          <a:p>
            <a:r>
              <a:rPr lang="en-US" dirty="0" smtClean="0"/>
              <a:t>Two key issues:</a:t>
            </a:r>
          </a:p>
          <a:p>
            <a:pPr lvl="1"/>
            <a:r>
              <a:rPr lang="en-GB" dirty="0" smtClean="0"/>
              <a:t>Are systems that are developed using an agile approach maintainable, given the emphasis in the development process of minimizing formal documentation?</a:t>
            </a:r>
          </a:p>
          <a:p>
            <a:pPr lvl="1"/>
            <a:r>
              <a:rPr lang="en-GB" dirty="0" smtClean="0"/>
              <a:t>Can agile methods be used effectively for evolving a system in response to customer change requests?</a:t>
            </a:r>
          </a:p>
          <a:p>
            <a:r>
              <a:rPr lang="en-GB" dirty="0" smtClean="0"/>
              <a:t>Problems may arise if original development team cannot be maintained.</a:t>
            </a:r>
          </a:p>
          <a:p>
            <a:pPr lvl="1"/>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9</a:t>
            </a:fld>
            <a:endParaRPr lang="en-US"/>
          </a:p>
        </p:txBody>
      </p:sp>
    </p:spTree>
    <p:extLst>
      <p:ext uri="{BB962C8B-B14F-4D97-AF65-F5344CB8AC3E}">
        <p14:creationId xmlns="" xmlns:p14="http://schemas.microsoft.com/office/powerpoint/2010/main" val="12658116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Plan-driven and agile development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Plan-driven development</a:t>
            </a:r>
          </a:p>
          <a:p>
            <a:pPr lvl="1"/>
            <a:r>
              <a:rPr lang="en-US" dirty="0" smtClean="0"/>
              <a:t>A plan-driven approach to software engineering is based around separate development stages with the outputs to be produced at each of these stages planned in advance.</a:t>
            </a:r>
          </a:p>
          <a:p>
            <a:pPr lvl="1"/>
            <a:r>
              <a:rPr lang="en-US" dirty="0" smtClean="0"/>
              <a:t>Not necessarily waterfall model – plan-driven, incremental development is possible</a:t>
            </a:r>
          </a:p>
          <a:p>
            <a:pPr lvl="1"/>
            <a:r>
              <a:rPr lang="en-US" dirty="0" smtClean="0"/>
              <a:t>Iteration occurs within activities. </a:t>
            </a:r>
          </a:p>
          <a:p>
            <a:r>
              <a:rPr lang="en-US" dirty="0" smtClean="0"/>
              <a:t>Agile development</a:t>
            </a:r>
          </a:p>
          <a:p>
            <a:pPr lvl="1"/>
            <a:r>
              <a:rPr lang="en-US" dirty="0" smtClean="0"/>
              <a:t>Specification, design, implementation and testing are inter-leaved and the outputs from the development process are decided through a process of negotiation during the software development process.</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10</a:t>
            </a:fld>
            <a:endParaRPr lang="en-US"/>
          </a:p>
        </p:txBody>
      </p:sp>
    </p:spTree>
    <p:extLst>
      <p:ext uri="{BB962C8B-B14F-4D97-AF65-F5344CB8AC3E}">
        <p14:creationId xmlns="" xmlns:p14="http://schemas.microsoft.com/office/powerpoint/2010/main" val="1898972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Plan-driven and agile specification</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11</a:t>
            </a:fld>
            <a:endParaRPr lang="en-US"/>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52600" y="1295400"/>
            <a:ext cx="6005677" cy="4600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85402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Plan-driven or Agile?</a:t>
            </a:r>
            <a:endParaRPr lang="en-US" dirty="0"/>
          </a:p>
        </p:txBody>
      </p:sp>
      <p:sp>
        <p:nvSpPr>
          <p:cNvPr id="3" name="Content Placeholder 2"/>
          <p:cNvSpPr>
            <a:spLocks noGrp="1"/>
          </p:cNvSpPr>
          <p:nvPr>
            <p:ph idx="1"/>
          </p:nvPr>
        </p:nvSpPr>
        <p:spPr>
          <a:xfrm>
            <a:off x="457200" y="1066800"/>
            <a:ext cx="8420100" cy="5257800"/>
          </a:xfrm>
        </p:spPr>
        <p:txBody>
          <a:bodyPr>
            <a:normAutofit fontScale="85000" lnSpcReduction="20000"/>
          </a:bodyPr>
          <a:lstStyle/>
          <a:p>
            <a:pPr marL="0" indent="0">
              <a:buNone/>
            </a:pPr>
            <a:r>
              <a:rPr lang="en-US" dirty="0" smtClean="0"/>
              <a:t>Most projects include elements of plan-driven and agile processes. Deciding on the balance depends on</a:t>
            </a:r>
            <a:r>
              <a:rPr lang="en-US" dirty="0" smtClean="0"/>
              <a:t>:</a:t>
            </a:r>
          </a:p>
          <a:p>
            <a:pPr marL="0" indent="0">
              <a:buNone/>
            </a:pPr>
            <a:endParaRPr lang="en-US" dirty="0" smtClean="0"/>
          </a:p>
          <a:p>
            <a:r>
              <a:rPr lang="en-GB" dirty="0" smtClean="0"/>
              <a:t>Is it important to have a very detailed specification and design before moving to implementation? </a:t>
            </a:r>
            <a:endParaRPr lang="en-GB" dirty="0" smtClean="0"/>
          </a:p>
          <a:p>
            <a:pPr>
              <a:buNone/>
            </a:pPr>
            <a:r>
              <a:rPr lang="en-GB" dirty="0" smtClean="0"/>
              <a:t>	</a:t>
            </a:r>
            <a:r>
              <a:rPr lang="en-GB" sz="2800" i="1" dirty="0" smtClean="0"/>
              <a:t>If </a:t>
            </a:r>
            <a:r>
              <a:rPr lang="en-GB" sz="2800" i="1" dirty="0" smtClean="0"/>
              <a:t>so, you probably need to use a plan-driven approach.</a:t>
            </a:r>
            <a:endParaRPr lang="en-GB" i="1" dirty="0" smtClean="0"/>
          </a:p>
          <a:p>
            <a:r>
              <a:rPr lang="en-GB" dirty="0" smtClean="0"/>
              <a:t>Is an incremental delivery strategy, where you deliver the software to customers and get rapid feedback from them, realistic? </a:t>
            </a:r>
            <a:endParaRPr lang="en-GB" dirty="0" smtClean="0"/>
          </a:p>
          <a:p>
            <a:pPr>
              <a:buNone/>
            </a:pPr>
            <a:r>
              <a:rPr lang="en-GB" dirty="0" smtClean="0"/>
              <a:t>	</a:t>
            </a:r>
            <a:r>
              <a:rPr lang="en-GB" sz="2800" i="1" dirty="0" smtClean="0"/>
              <a:t>If </a:t>
            </a:r>
            <a:r>
              <a:rPr lang="en-GB" sz="2800" i="1" dirty="0" smtClean="0"/>
              <a:t>so, consider using agile methods.</a:t>
            </a:r>
            <a:endParaRPr lang="en-GB" i="1" dirty="0" smtClean="0"/>
          </a:p>
          <a:p>
            <a:r>
              <a:rPr lang="en-GB" dirty="0" smtClean="0"/>
              <a:t>How large is the system that is being developed? </a:t>
            </a:r>
            <a:endParaRPr lang="en-GB" dirty="0" smtClean="0"/>
          </a:p>
          <a:p>
            <a:pPr>
              <a:buNone/>
            </a:pPr>
            <a:r>
              <a:rPr lang="en-GB" dirty="0" smtClean="0"/>
              <a:t>	</a:t>
            </a:r>
            <a:r>
              <a:rPr lang="en-GB" sz="2800" i="1" dirty="0" smtClean="0"/>
              <a:t>Agile </a:t>
            </a:r>
            <a:r>
              <a:rPr lang="en-GB" sz="2800" i="1" dirty="0" smtClean="0"/>
              <a:t>methods are most effective when the system can be developed with a small co-located team who can communicate informally. </a:t>
            </a:r>
          </a:p>
          <a:p>
            <a:pPr lvl="1"/>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12</a:t>
            </a:fld>
            <a:endParaRPr lang="en-US"/>
          </a:p>
        </p:txBody>
      </p:sp>
    </p:spTree>
    <p:extLst>
      <p:ext uri="{BB962C8B-B14F-4D97-AF65-F5344CB8AC3E}">
        <p14:creationId xmlns="" xmlns:p14="http://schemas.microsoft.com/office/powerpoint/2010/main" val="29188441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Plan-driven or Agile?</a:t>
            </a:r>
            <a:endParaRPr lang="en-US" dirty="0"/>
          </a:p>
        </p:txBody>
      </p:sp>
      <p:sp>
        <p:nvSpPr>
          <p:cNvPr id="3" name="Content Placeholder 2"/>
          <p:cNvSpPr>
            <a:spLocks noGrp="1"/>
          </p:cNvSpPr>
          <p:nvPr>
            <p:ph idx="1"/>
          </p:nvPr>
        </p:nvSpPr>
        <p:spPr>
          <a:xfrm>
            <a:off x="457200" y="1143000"/>
            <a:ext cx="8470900" cy="4525963"/>
          </a:xfrm>
        </p:spPr>
        <p:txBody>
          <a:bodyPr>
            <a:noAutofit/>
          </a:bodyPr>
          <a:lstStyle/>
          <a:p>
            <a:r>
              <a:rPr lang="en-GB" sz="2800" dirty="0" smtClean="0"/>
              <a:t>What type of system is being developed? </a:t>
            </a:r>
          </a:p>
          <a:p>
            <a:pPr lvl="1">
              <a:buNone/>
            </a:pPr>
            <a:r>
              <a:rPr lang="en-GB" sz="2400" i="1" dirty="0" smtClean="0"/>
              <a:t>	Plan-driven </a:t>
            </a:r>
            <a:r>
              <a:rPr lang="en-GB" sz="2400" i="1" dirty="0" smtClean="0"/>
              <a:t>approaches may be required for systems that require a lot of analysis before implementation (e.g. real-time system with complex timing requirements).</a:t>
            </a:r>
          </a:p>
          <a:p>
            <a:r>
              <a:rPr lang="en-GB" sz="2800" dirty="0" smtClean="0"/>
              <a:t>What is the expected system lifetime? </a:t>
            </a:r>
          </a:p>
          <a:p>
            <a:pPr lvl="1">
              <a:buNone/>
            </a:pPr>
            <a:r>
              <a:rPr lang="en-GB" sz="2000" dirty="0" smtClean="0"/>
              <a:t>	</a:t>
            </a:r>
            <a:r>
              <a:rPr lang="en-GB" sz="2400" i="1" dirty="0" smtClean="0"/>
              <a:t>Long-lifetime </a:t>
            </a:r>
            <a:r>
              <a:rPr lang="en-GB" sz="2400" i="1" dirty="0" smtClean="0"/>
              <a:t>systems may require more design documentation to communicate the original intentions of the system developers to the support team. </a:t>
            </a:r>
            <a:endParaRPr lang="en-GB" sz="2000" i="1" dirty="0" smtClean="0"/>
          </a:p>
          <a:p>
            <a:r>
              <a:rPr lang="en-GB" sz="2800" dirty="0" smtClean="0"/>
              <a:t>What technologies are available to support system development? </a:t>
            </a:r>
          </a:p>
          <a:p>
            <a:pPr lvl="1">
              <a:buNone/>
            </a:pPr>
            <a:r>
              <a:rPr lang="en-GB" sz="2400" i="1" dirty="0" smtClean="0"/>
              <a:t>	Agile </a:t>
            </a:r>
            <a:r>
              <a:rPr lang="en-GB" sz="2400" i="1" dirty="0" smtClean="0"/>
              <a:t>methods rely on good tools to keep track of an evolving </a:t>
            </a:r>
            <a:r>
              <a:rPr lang="en-GB" sz="2400" i="1" dirty="0" smtClean="0"/>
              <a:t>design</a:t>
            </a:r>
            <a:endParaRPr lang="en-GB" sz="2400" i="1" dirty="0" smtClean="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13</a:t>
            </a:fld>
            <a:endParaRPr lang="en-US"/>
          </a:p>
        </p:txBody>
      </p:sp>
    </p:spTree>
    <p:extLst>
      <p:ext uri="{BB962C8B-B14F-4D97-AF65-F5344CB8AC3E}">
        <p14:creationId xmlns="" xmlns:p14="http://schemas.microsoft.com/office/powerpoint/2010/main" val="280260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Plan-driven or Agile?</a:t>
            </a:r>
            <a:endParaRPr lang="en-US" dirty="0"/>
          </a:p>
        </p:txBody>
      </p:sp>
      <p:sp>
        <p:nvSpPr>
          <p:cNvPr id="3" name="Content Placeholder 2"/>
          <p:cNvSpPr>
            <a:spLocks noGrp="1"/>
          </p:cNvSpPr>
          <p:nvPr>
            <p:ph idx="1"/>
          </p:nvPr>
        </p:nvSpPr>
        <p:spPr/>
        <p:txBody>
          <a:bodyPr>
            <a:normAutofit fontScale="77500" lnSpcReduction="20000"/>
          </a:bodyPr>
          <a:lstStyle/>
          <a:p>
            <a:r>
              <a:rPr lang="en-GB" dirty="0" smtClean="0"/>
              <a:t>How is the development team organized? </a:t>
            </a:r>
          </a:p>
          <a:p>
            <a:pPr>
              <a:buNone/>
            </a:pPr>
            <a:r>
              <a:rPr lang="en-GB" dirty="0" smtClean="0"/>
              <a:t>	</a:t>
            </a:r>
            <a:r>
              <a:rPr lang="en-GB" i="1" dirty="0" smtClean="0"/>
              <a:t>If the development team is distributed or if part of the development is being outsourced, then you may need to develop design documents to communicate across the development teams. </a:t>
            </a:r>
            <a:endParaRPr lang="en-GB" dirty="0" smtClean="0"/>
          </a:p>
          <a:p>
            <a:r>
              <a:rPr lang="en-GB" dirty="0" smtClean="0"/>
              <a:t>Are there cultural or organizational issues that may affect the system development? </a:t>
            </a:r>
          </a:p>
          <a:p>
            <a:pPr>
              <a:buNone/>
            </a:pPr>
            <a:r>
              <a:rPr lang="en-GB" dirty="0" smtClean="0"/>
              <a:t>	</a:t>
            </a:r>
            <a:r>
              <a:rPr lang="en-GB" i="1" dirty="0" smtClean="0"/>
              <a:t>Traditional engineering organizations have a culture of plan-based development, as this is the norm in engineering.</a:t>
            </a:r>
          </a:p>
          <a:p>
            <a:r>
              <a:rPr lang="en-GB" dirty="0" smtClean="0"/>
              <a:t>How good are the designers and programmers in the development team?</a:t>
            </a:r>
          </a:p>
          <a:p>
            <a:pPr>
              <a:buNone/>
            </a:pPr>
            <a:r>
              <a:rPr lang="en-GB" dirty="0" smtClean="0"/>
              <a:t>	</a:t>
            </a:r>
            <a:r>
              <a:rPr lang="en-GB" i="1" dirty="0" smtClean="0"/>
              <a:t>It is sometimes argued that agile methods require higher skill levels than plan-based approaches in which programmers simply translate a detailed design into code</a:t>
            </a:r>
          </a:p>
          <a:p>
            <a:endParaRPr lang="en-US" dirty="0"/>
          </a:p>
        </p:txBody>
      </p:sp>
      <p:sp>
        <p:nvSpPr>
          <p:cNvPr id="5" name="Slide Number Placeholder 4"/>
          <p:cNvSpPr>
            <a:spLocks noGrp="1"/>
          </p:cNvSpPr>
          <p:nvPr>
            <p:ph type="sldNum" sz="quarter" idx="12"/>
          </p:nvPr>
        </p:nvSpPr>
        <p:spPr/>
        <p:txBody>
          <a:bodyPr/>
          <a:lstStyle/>
          <a:p>
            <a:fld id="{EAB5BBF0-B782-3644-AFE1-10103AC25370}" type="slidenum">
              <a:rPr lang="en-US" smtClean="0"/>
              <a:pPr/>
              <a:t>14</a:t>
            </a:fld>
            <a:endParaRPr lang="en-US"/>
          </a:p>
        </p:txBody>
      </p:sp>
    </p:spTree>
    <p:extLst>
      <p:ext uri="{BB962C8B-B14F-4D97-AF65-F5344CB8AC3E}">
        <p14:creationId xmlns="" xmlns:p14="http://schemas.microsoft.com/office/powerpoint/2010/main" val="1222562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noChangeArrowheads="1"/>
          </p:cNvSpPr>
          <p:nvPr>
            <p:ph type="title"/>
          </p:nvPr>
        </p:nvSpPr>
        <p:spPr/>
        <p:txBody>
          <a:bodyPr/>
          <a:lstStyle/>
          <a:p>
            <a:r>
              <a:rPr lang="en-US"/>
              <a:t>Extreme programming</a:t>
            </a:r>
          </a:p>
        </p:txBody>
      </p:sp>
      <p:sp>
        <p:nvSpPr>
          <p:cNvPr id="1168387" name="Rectangle 3"/>
          <p:cNvSpPr>
            <a:spLocks noGrp="1" noChangeArrowheads="1"/>
          </p:cNvSpPr>
          <p:nvPr>
            <p:ph type="body" idx="1"/>
          </p:nvPr>
        </p:nvSpPr>
        <p:spPr/>
        <p:txBody>
          <a:bodyPr/>
          <a:lstStyle/>
          <a:p>
            <a:pPr>
              <a:lnSpc>
                <a:spcPct val="90000"/>
              </a:lnSpc>
            </a:pPr>
            <a:r>
              <a:rPr lang="en-US"/>
              <a:t>Perhaps the best-known and most widely used agile method.</a:t>
            </a:r>
          </a:p>
          <a:p>
            <a:pPr>
              <a:lnSpc>
                <a:spcPct val="90000"/>
              </a:lnSpc>
            </a:pPr>
            <a:r>
              <a:rPr lang="en-US"/>
              <a:t>Extreme Programming (XP) takes an ‘extreme’ approach to iterative development. </a:t>
            </a:r>
          </a:p>
          <a:p>
            <a:pPr lvl="1">
              <a:lnSpc>
                <a:spcPct val="90000"/>
              </a:lnSpc>
            </a:pPr>
            <a:r>
              <a:rPr lang="en-US"/>
              <a:t>New versions may be built several times per day;</a:t>
            </a:r>
          </a:p>
          <a:p>
            <a:pPr lvl="1">
              <a:lnSpc>
                <a:spcPct val="90000"/>
              </a:lnSpc>
            </a:pPr>
            <a:r>
              <a:rPr lang="en-US"/>
              <a:t>Increments are delivered to customers every 2 weeks;</a:t>
            </a:r>
          </a:p>
          <a:p>
            <a:pPr lvl="1">
              <a:lnSpc>
                <a:spcPct val="90000"/>
              </a:lnSpc>
            </a:pPr>
            <a:r>
              <a:rPr lang="en-US"/>
              <a:t>All tests must be run for every build and the build is only accepted if tests run successfully.</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15</a:t>
            </a:fld>
            <a:endParaRPr lang="en-US"/>
          </a:p>
        </p:txBody>
      </p:sp>
    </p:spTree>
    <p:extLst>
      <p:ext uri="{BB962C8B-B14F-4D97-AF65-F5344CB8AC3E}">
        <p14:creationId xmlns="" xmlns:p14="http://schemas.microsoft.com/office/powerpoint/2010/main" val="3742907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p:txBody>
          <a:bodyPr/>
          <a:lstStyle/>
          <a:p>
            <a:r>
              <a:rPr lang="en-US"/>
              <a:t>XP and agile principles</a:t>
            </a:r>
          </a:p>
        </p:txBody>
      </p:sp>
      <p:sp>
        <p:nvSpPr>
          <p:cNvPr id="1169411" name="Rectangle 3"/>
          <p:cNvSpPr>
            <a:spLocks noGrp="1" noChangeArrowheads="1"/>
          </p:cNvSpPr>
          <p:nvPr>
            <p:ph type="body" idx="1"/>
          </p:nvPr>
        </p:nvSpPr>
        <p:spPr/>
        <p:txBody>
          <a:bodyPr>
            <a:normAutofit/>
          </a:bodyPr>
          <a:lstStyle/>
          <a:p>
            <a:r>
              <a:rPr lang="en-US" sz="2800" dirty="0"/>
              <a:t>Incremental development is supported through small, frequent system releases.</a:t>
            </a:r>
          </a:p>
          <a:p>
            <a:r>
              <a:rPr lang="en-US" sz="2800" dirty="0"/>
              <a:t>Customer involvement means full-time customer engagement with the team.</a:t>
            </a:r>
          </a:p>
          <a:p>
            <a:r>
              <a:rPr lang="en-US" sz="2800" dirty="0"/>
              <a:t>People not process </a:t>
            </a:r>
            <a:r>
              <a:rPr lang="en-US" sz="2800" dirty="0" smtClean="0"/>
              <a:t>are supported through </a:t>
            </a:r>
            <a:r>
              <a:rPr lang="en-US" sz="2800" dirty="0"/>
              <a:t>pair programming, collective ownership and a process that avoids long working hours.</a:t>
            </a:r>
          </a:p>
          <a:p>
            <a:r>
              <a:rPr lang="en-US" sz="2800" dirty="0"/>
              <a:t>Change supported through regular system releases.</a:t>
            </a:r>
          </a:p>
          <a:p>
            <a:r>
              <a:rPr lang="en-US" sz="2800" dirty="0"/>
              <a:t>Maintaining simplicity through constant refactoring of code.</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16</a:t>
            </a:fld>
            <a:endParaRPr lang="en-US"/>
          </a:p>
        </p:txBody>
      </p:sp>
    </p:spTree>
    <p:extLst>
      <p:ext uri="{BB962C8B-B14F-4D97-AF65-F5344CB8AC3E}">
        <p14:creationId xmlns="" xmlns:p14="http://schemas.microsoft.com/office/powerpoint/2010/main" val="1835000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dirty="0" smtClean="0"/>
              <a:t>The extreme programming release cycle</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17</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066800" y="2057400"/>
            <a:ext cx="7356021" cy="3028950"/>
          </a:xfrm>
          <a:prstGeom prst="rect">
            <a:avLst/>
          </a:prstGeom>
          <a:noFill/>
          <a:ln w="9525">
            <a:noFill/>
            <a:miter lim="800000"/>
            <a:headEnd/>
            <a:tailEnd/>
          </a:ln>
        </p:spPr>
      </p:pic>
    </p:spTree>
    <p:extLst>
      <p:ext uri="{BB962C8B-B14F-4D97-AF65-F5344CB8AC3E}">
        <p14:creationId xmlns="" xmlns:p14="http://schemas.microsoft.com/office/powerpoint/2010/main" val="20118233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Extreme programming practices</a:t>
            </a:r>
            <a:r>
              <a:rPr lang="en-GB" dirty="0" smtClean="0"/>
              <a:t> </a:t>
            </a:r>
            <a:endParaRPr lang="en-US" dirty="0" smtClean="0"/>
          </a:p>
        </p:txBody>
      </p:sp>
      <p:graphicFrame>
        <p:nvGraphicFramePr>
          <p:cNvPr id="4" name="Table 3"/>
          <p:cNvGraphicFramePr>
            <a:graphicFrameLocks noGrp="1"/>
          </p:cNvGraphicFramePr>
          <p:nvPr/>
        </p:nvGraphicFramePr>
        <p:xfrm>
          <a:off x="457200" y="1143000"/>
          <a:ext cx="8325364" cy="4826016"/>
        </p:xfrm>
        <a:graphic>
          <a:graphicData uri="http://schemas.openxmlformats.org/drawingml/2006/table">
            <a:tbl>
              <a:tblPr/>
              <a:tblGrid>
                <a:gridCol w="2359628"/>
                <a:gridCol w="5965736"/>
              </a:tblGrid>
              <a:tr h="471672">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Principle or practice</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Description</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7384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rgbClr val="000000"/>
                          </a:solidFill>
                          <a:effectLst/>
                          <a:latin typeface="Arial"/>
                          <a:ea typeface="Times New Roman" charset="0"/>
                          <a:cs typeface="Arial"/>
                        </a:rPr>
                        <a:t>Incremental planning</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Requirements are recorded on story cards and the stories to be included in a release are determined by the time available and their relative priority. The developers break these stories into development ‘Tasks’. See Figures 3.5 and 3.6.</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5545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Small releases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The minimal useful set of functionality that provides business value is developed first. Releases of the system are frequent and incrementally add functionality to the first release.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18676">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Simple design </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Enough design is carried out to meet the current requirements and no more.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3706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Test-first development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An automated unit test framework is used to write tests for a new piece of functionality before that functionality itself is implemented.</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3706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Refactoring</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All developers are expected to </a:t>
                      </a:r>
                      <a:r>
                        <a:rPr kumimoji="0" lang="en-GB" sz="1600" b="0" i="0" u="none" strike="noStrike" cap="none" normalizeH="0" baseline="0" dirty="0" err="1">
                          <a:ln>
                            <a:noFill/>
                          </a:ln>
                          <a:solidFill>
                            <a:srgbClr val="000000"/>
                          </a:solidFill>
                          <a:effectLst/>
                          <a:latin typeface="Arial"/>
                          <a:ea typeface="Times New Roman" charset="0"/>
                          <a:cs typeface="Arial"/>
                        </a:rPr>
                        <a:t>refactor</a:t>
                      </a:r>
                      <a:r>
                        <a:rPr kumimoji="0" lang="en-GB" sz="1600" b="0" i="0" u="none" strike="noStrike" cap="none" normalizeH="0" baseline="0" dirty="0">
                          <a:ln>
                            <a:noFill/>
                          </a:ln>
                          <a:solidFill>
                            <a:srgbClr val="000000"/>
                          </a:solidFill>
                          <a:effectLst/>
                          <a:latin typeface="Arial"/>
                          <a:ea typeface="Times New Roman" charset="0"/>
                          <a:cs typeface="Arial"/>
                        </a:rPr>
                        <a:t> the code continuously as soon as possible code improvements are found. This keeps the code simple and maintainable.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18</a:t>
            </a:fld>
            <a:endParaRPr lang="en-US"/>
          </a:p>
        </p:txBody>
      </p:sp>
    </p:spTree>
    <p:extLst>
      <p:ext uri="{BB962C8B-B14F-4D97-AF65-F5344CB8AC3E}">
        <p14:creationId xmlns="" xmlns:p14="http://schemas.microsoft.com/office/powerpoint/2010/main" val="20637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Extreme programming practices</a:t>
            </a:r>
          </a:p>
        </p:txBody>
      </p:sp>
      <p:graphicFrame>
        <p:nvGraphicFramePr>
          <p:cNvPr id="4" name="Table 3"/>
          <p:cNvGraphicFramePr>
            <a:graphicFrameLocks noGrp="1"/>
          </p:cNvGraphicFramePr>
          <p:nvPr/>
        </p:nvGraphicFramePr>
        <p:xfrm>
          <a:off x="457199" y="1371600"/>
          <a:ext cx="8217271" cy="4413534"/>
        </p:xfrm>
        <a:graphic>
          <a:graphicData uri="http://schemas.openxmlformats.org/drawingml/2006/table">
            <a:tbl>
              <a:tblPr firstRow="1" bandRow="1">
                <a:tableStyleId>{69CF1AB2-1976-4502-BF36-3FF5EA218861}</a:tableStyleId>
              </a:tblPr>
              <a:tblGrid>
                <a:gridCol w="2285663"/>
                <a:gridCol w="5931608"/>
              </a:tblGrid>
              <a:tr h="612192">
                <a:tc>
                  <a:txBody>
                    <a:bodyPr/>
                    <a:lstStyle/>
                    <a:p>
                      <a:pPr algn="just">
                        <a:spcAft>
                          <a:spcPts val="0"/>
                        </a:spcAft>
                      </a:pPr>
                      <a:r>
                        <a:rPr lang="en-GB" sz="1600" b="0" dirty="0">
                          <a:latin typeface="Arial"/>
                          <a:cs typeface="Arial"/>
                        </a:rPr>
                        <a:t>Pair programming</a:t>
                      </a:r>
                      <a:endParaRPr lang="en-GB" sz="1600" b="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b="0" dirty="0">
                          <a:latin typeface="Arial"/>
                          <a:cs typeface="Arial"/>
                        </a:rPr>
                        <a:t>Developers work in pairs, checking each other’s work and providing the support to always do a good job.</a:t>
                      </a:r>
                      <a:endParaRPr lang="en-GB" sz="1600" b="0" dirty="0">
                        <a:solidFill>
                          <a:srgbClr val="000000"/>
                        </a:solidFill>
                        <a:latin typeface="Arial"/>
                        <a:ea typeface="Times New Roman"/>
                        <a:cs typeface="Arial"/>
                      </a:endParaRPr>
                    </a:p>
                  </a:txBody>
                  <a:tcPr marL="73025" marR="73025" marT="0" marB="91440"/>
                </a:tc>
              </a:tr>
              <a:tr h="830234">
                <a:tc>
                  <a:txBody>
                    <a:bodyPr/>
                    <a:lstStyle/>
                    <a:p>
                      <a:pPr algn="just">
                        <a:spcAft>
                          <a:spcPts val="0"/>
                        </a:spcAft>
                      </a:pPr>
                      <a:r>
                        <a:rPr lang="en-GB" sz="1600" dirty="0">
                          <a:latin typeface="Arial"/>
                          <a:cs typeface="Arial"/>
                        </a:rPr>
                        <a:t>Collective ownership</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a:latin typeface="Arial"/>
                          <a:cs typeface="Arial"/>
                        </a:rPr>
                        <a:t>The pairs of developers work on all areas of the system, so that no islands of expertise develop and all the developers take responsibility for all of the code. Anyone can change anything.</a:t>
                      </a:r>
                      <a:endParaRPr lang="en-GB" sz="1600">
                        <a:solidFill>
                          <a:srgbClr val="000000"/>
                        </a:solidFill>
                        <a:latin typeface="Arial"/>
                        <a:ea typeface="Times New Roman"/>
                        <a:cs typeface="Arial"/>
                      </a:endParaRPr>
                    </a:p>
                  </a:txBody>
                  <a:tcPr marL="73025" marR="73025" marT="0" marB="91440"/>
                </a:tc>
              </a:tr>
              <a:tr h="830234">
                <a:tc>
                  <a:txBody>
                    <a:bodyPr/>
                    <a:lstStyle/>
                    <a:p>
                      <a:pPr algn="just">
                        <a:spcAft>
                          <a:spcPts val="0"/>
                        </a:spcAft>
                      </a:pPr>
                      <a:r>
                        <a:rPr lang="en-GB" sz="1600" dirty="0">
                          <a:latin typeface="Arial"/>
                          <a:cs typeface="Arial"/>
                        </a:rPr>
                        <a:t>Continuous integration</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a:latin typeface="Arial"/>
                          <a:cs typeface="Arial"/>
                        </a:rPr>
                        <a:t>As soon as the work on a task is complete, it is integrated into the whole system. After any such integration, all the unit tests in the system must pass.</a:t>
                      </a:r>
                      <a:endParaRPr lang="en-GB" sz="1600">
                        <a:solidFill>
                          <a:srgbClr val="000000"/>
                        </a:solidFill>
                        <a:latin typeface="Arial"/>
                        <a:ea typeface="Times New Roman"/>
                        <a:cs typeface="Arial"/>
                      </a:endParaRPr>
                    </a:p>
                  </a:txBody>
                  <a:tcPr marL="73025" marR="73025" marT="0" marB="91440"/>
                </a:tc>
              </a:tr>
              <a:tr h="830234">
                <a:tc>
                  <a:txBody>
                    <a:bodyPr/>
                    <a:lstStyle/>
                    <a:p>
                      <a:pPr algn="just">
                        <a:spcAft>
                          <a:spcPts val="0"/>
                        </a:spcAft>
                      </a:pPr>
                      <a:r>
                        <a:rPr lang="en-GB" sz="1600" dirty="0">
                          <a:latin typeface="Arial"/>
                          <a:cs typeface="Arial"/>
                        </a:rPr>
                        <a:t>Sustainable pace</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dirty="0">
                          <a:latin typeface="Arial"/>
                          <a:cs typeface="Arial"/>
                        </a:rPr>
                        <a:t>Large amounts of overtime are not considered acceptable as the net effect is often to reduce code quality and medium term productivity</a:t>
                      </a:r>
                      <a:endParaRPr lang="en-GB" sz="1600" dirty="0">
                        <a:solidFill>
                          <a:srgbClr val="000000"/>
                        </a:solidFill>
                        <a:latin typeface="Arial"/>
                        <a:ea typeface="Times New Roman"/>
                        <a:cs typeface="Arial"/>
                      </a:endParaRPr>
                    </a:p>
                  </a:txBody>
                  <a:tcPr marL="73025" marR="73025" marT="0" marB="91440"/>
                </a:tc>
              </a:tr>
              <a:tr h="1283088">
                <a:tc>
                  <a:txBody>
                    <a:bodyPr/>
                    <a:lstStyle/>
                    <a:p>
                      <a:pPr algn="just">
                        <a:spcAft>
                          <a:spcPts val="0"/>
                        </a:spcAft>
                      </a:pPr>
                      <a:r>
                        <a:rPr lang="en-GB" sz="1600">
                          <a:latin typeface="Arial"/>
                          <a:cs typeface="Arial"/>
                        </a:rPr>
                        <a:t>On-site customer</a:t>
                      </a:r>
                      <a:endParaRPr lang="en-GB" sz="160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dirty="0">
                          <a:latin typeface="Arial"/>
                          <a:cs typeface="Arial"/>
                        </a:rPr>
                        <a:t>A representative of the end-user of the system (the customer) should be available full time for the use of the XP team. In an extreme programming process, the customer is a member of the development team and is responsible for bringing system requirements to the team for implementation</a:t>
                      </a:r>
                      <a:r>
                        <a:rPr lang="en-GB" sz="1600" dirty="0" smtClean="0">
                          <a:latin typeface="Arial"/>
                          <a:cs typeface="Arial"/>
                        </a:rPr>
                        <a:t>.</a:t>
                      </a:r>
                      <a:endParaRPr lang="en-GB" sz="1600" dirty="0">
                        <a:solidFill>
                          <a:srgbClr val="000000"/>
                        </a:solidFill>
                        <a:latin typeface="Arial"/>
                        <a:ea typeface="Times New Roman"/>
                        <a:cs typeface="Arial"/>
                      </a:endParaRPr>
                    </a:p>
                  </a:txBody>
                  <a:tcPr marL="73025" marR="73025" marT="0" marB="91440"/>
                </a:tc>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19</a:t>
            </a:fld>
            <a:endParaRPr lang="en-US"/>
          </a:p>
        </p:txBody>
      </p:sp>
    </p:spTree>
    <p:extLst>
      <p:ext uri="{BB962C8B-B14F-4D97-AF65-F5344CB8AC3E}">
        <p14:creationId xmlns="" xmlns:p14="http://schemas.microsoft.com/office/powerpoint/2010/main" val="3716908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p:cNvSpPr>
            <a:spLocks noGrp="1" noChangeArrowheads="1"/>
          </p:cNvSpPr>
          <p:nvPr>
            <p:ph type="title"/>
          </p:nvPr>
        </p:nvSpPr>
        <p:spPr/>
        <p:txBody>
          <a:bodyPr/>
          <a:lstStyle/>
          <a:p>
            <a:r>
              <a:rPr lang="en-US"/>
              <a:t>Requirements scenarios</a:t>
            </a:r>
          </a:p>
        </p:txBody>
      </p:sp>
      <p:sp>
        <p:nvSpPr>
          <p:cNvPr id="1170435" name="Rectangle 3"/>
          <p:cNvSpPr>
            <a:spLocks noGrp="1" noChangeArrowheads="1"/>
          </p:cNvSpPr>
          <p:nvPr>
            <p:ph type="body" idx="1"/>
          </p:nvPr>
        </p:nvSpPr>
        <p:spPr/>
        <p:txBody>
          <a:bodyPr>
            <a:normAutofit fontScale="92500" lnSpcReduction="20000"/>
          </a:bodyPr>
          <a:lstStyle/>
          <a:p>
            <a:r>
              <a:rPr lang="en-US" dirty="0"/>
              <a:t>In XP,</a:t>
            </a:r>
            <a:r>
              <a:rPr lang="en-US" dirty="0" smtClean="0"/>
              <a:t> a customer or user is part of the XP team and is responsible for making decisions on requirements.</a:t>
            </a:r>
          </a:p>
          <a:p>
            <a:r>
              <a:rPr lang="en-US" dirty="0" smtClean="0"/>
              <a:t>User </a:t>
            </a:r>
            <a:r>
              <a:rPr lang="en-US" dirty="0"/>
              <a:t>requirements are expressed as scenarios or user stories.</a:t>
            </a:r>
          </a:p>
          <a:p>
            <a:r>
              <a:rPr lang="en-US" dirty="0"/>
              <a:t>These are written on </a:t>
            </a:r>
            <a:r>
              <a:rPr lang="en-US" dirty="0" smtClean="0"/>
              <a:t>cards (story card) </a:t>
            </a:r>
            <a:r>
              <a:rPr lang="en-US" dirty="0"/>
              <a:t>and the development team break them down into implementation tasks. These tasks are the basis of schedule and cost estimates.</a:t>
            </a:r>
          </a:p>
          <a:p>
            <a:r>
              <a:rPr lang="en-US" dirty="0"/>
              <a:t>The customer chooses the stories for inclusion in the next release based on their priorities and the schedule estimates.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20</a:t>
            </a:fld>
            <a:endParaRPr lang="en-US"/>
          </a:p>
        </p:txBody>
      </p:sp>
      <p:sp>
        <p:nvSpPr>
          <p:cNvPr id="5" name="Footer Placeholder 4"/>
          <p:cNvSpPr>
            <a:spLocks noGrp="1"/>
          </p:cNvSpPr>
          <p:nvPr>
            <p:ph type="ftr" sz="quarter" idx="11"/>
          </p:nvPr>
        </p:nvSpPr>
        <p:spPr/>
        <p:txBody>
          <a:bodyPr/>
          <a:lstStyle/>
          <a:p>
            <a:pPr>
              <a:defRPr/>
            </a:pPr>
            <a:r>
              <a:rPr lang="en-US" smtClean="0"/>
              <a:t>Chapter 3 Agile software development</a:t>
            </a:r>
            <a:endParaRPr lang="en-US"/>
          </a:p>
        </p:txBody>
      </p:sp>
    </p:spTree>
    <p:extLst>
      <p:ext uri="{BB962C8B-B14F-4D97-AF65-F5344CB8AC3E}">
        <p14:creationId xmlns="" xmlns:p14="http://schemas.microsoft.com/office/powerpoint/2010/main" val="3306460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A ‘prescribing medication’ story</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21</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1309688" y="914400"/>
            <a:ext cx="6524625" cy="5334000"/>
          </a:xfrm>
          <a:prstGeom prst="rect">
            <a:avLst/>
          </a:prstGeom>
          <a:noFill/>
          <a:ln w="9525">
            <a:noFill/>
            <a:miter lim="800000"/>
            <a:headEnd/>
            <a:tailEnd/>
          </a:ln>
        </p:spPr>
      </p:pic>
    </p:spTree>
    <p:extLst>
      <p:ext uri="{BB962C8B-B14F-4D97-AF65-F5344CB8AC3E}">
        <p14:creationId xmlns="" xmlns:p14="http://schemas.microsoft.com/office/powerpoint/2010/main" val="18680465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en-US" dirty="0" smtClean="0"/>
              <a:t>Examples of task cards</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22</a:t>
            </a:fld>
            <a:endParaRPr lang="en-US"/>
          </a:p>
        </p:txBody>
      </p:sp>
      <p:pic>
        <p:nvPicPr>
          <p:cNvPr id="3074" name="Picture 2"/>
          <p:cNvPicPr>
            <a:picLocks noChangeAspect="1" noChangeArrowheads="1"/>
          </p:cNvPicPr>
          <p:nvPr/>
        </p:nvPicPr>
        <p:blipFill>
          <a:blip r:embed="rId3" cstate="print"/>
          <a:srcRect/>
          <a:stretch>
            <a:fillRect/>
          </a:stretch>
        </p:blipFill>
        <p:spPr bwMode="auto">
          <a:xfrm>
            <a:off x="1295400" y="1371600"/>
            <a:ext cx="6723019" cy="4772025"/>
          </a:xfrm>
          <a:prstGeom prst="rect">
            <a:avLst/>
          </a:prstGeom>
          <a:noFill/>
          <a:ln w="9525">
            <a:noFill/>
            <a:miter lim="800000"/>
            <a:headEnd/>
            <a:tailEnd/>
          </a:ln>
        </p:spPr>
      </p:pic>
    </p:spTree>
    <p:extLst>
      <p:ext uri="{BB962C8B-B14F-4D97-AF65-F5344CB8AC3E}">
        <p14:creationId xmlns="" xmlns:p14="http://schemas.microsoft.com/office/powerpoint/2010/main" val="4292316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p:txBody>
          <a:bodyPr/>
          <a:lstStyle/>
          <a:p>
            <a:r>
              <a:rPr lang="en-US"/>
              <a:t>XP and change</a:t>
            </a:r>
          </a:p>
        </p:txBody>
      </p:sp>
      <p:sp>
        <p:nvSpPr>
          <p:cNvPr id="1171459" name="Rectangle 3"/>
          <p:cNvSpPr>
            <a:spLocks noGrp="1" noChangeArrowheads="1"/>
          </p:cNvSpPr>
          <p:nvPr>
            <p:ph type="body" idx="1"/>
          </p:nvPr>
        </p:nvSpPr>
        <p:spPr/>
        <p:txBody>
          <a:bodyPr/>
          <a:lstStyle/>
          <a:p>
            <a:pPr>
              <a:lnSpc>
                <a:spcPct val="90000"/>
              </a:lnSpc>
            </a:pPr>
            <a:r>
              <a:rPr lang="en-US"/>
              <a:t>Conventional wisdom in software engineering is to design for change. It is worth spending time and effort anticipating changes as this reduces costs later in the life cycle.</a:t>
            </a:r>
          </a:p>
          <a:p>
            <a:pPr>
              <a:lnSpc>
                <a:spcPct val="90000"/>
              </a:lnSpc>
            </a:pPr>
            <a:r>
              <a:rPr lang="en-US"/>
              <a:t>XP, however, maintains that this is not worthwhile as changes cannot be reliably anticipated.</a:t>
            </a:r>
          </a:p>
          <a:p>
            <a:pPr>
              <a:lnSpc>
                <a:spcPct val="90000"/>
              </a:lnSpc>
            </a:pPr>
            <a:r>
              <a:rPr lang="en-US"/>
              <a:t>Rather, it proposes constant code improvement (refactoring) to make changes easier when they have to be implemented.</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23</a:t>
            </a:fld>
            <a:endParaRPr lang="en-US"/>
          </a:p>
        </p:txBody>
      </p:sp>
    </p:spTree>
    <p:extLst>
      <p:ext uri="{BB962C8B-B14F-4D97-AF65-F5344CB8AC3E}">
        <p14:creationId xmlns="" xmlns:p14="http://schemas.microsoft.com/office/powerpoint/2010/main" val="367675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Programming team look for possible software improvements and make these improvements even where there is no immediate need for them.</a:t>
            </a:r>
          </a:p>
          <a:p>
            <a:r>
              <a:rPr lang="en-US" dirty="0" smtClean="0"/>
              <a:t>This improves the understandability of the software and so reduces the need for documentation.</a:t>
            </a:r>
          </a:p>
          <a:p>
            <a:r>
              <a:rPr lang="en-US" dirty="0" smtClean="0"/>
              <a:t>Changes are easier to make because the code is well-structured and clear.</a:t>
            </a:r>
          </a:p>
          <a:p>
            <a:r>
              <a:rPr lang="en-US" dirty="0" smtClean="0"/>
              <a:t>However, some changes requires architecture refactoring and this is much more expensive.</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24</a:t>
            </a:fld>
            <a:endParaRPr lang="en-US"/>
          </a:p>
        </p:txBody>
      </p:sp>
    </p:spTree>
    <p:extLst>
      <p:ext uri="{BB962C8B-B14F-4D97-AF65-F5344CB8AC3E}">
        <p14:creationId xmlns="" xmlns:p14="http://schemas.microsoft.com/office/powerpoint/2010/main" val="40889982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refactoring</a:t>
            </a:r>
            <a:endParaRPr lang="en-US" dirty="0"/>
          </a:p>
        </p:txBody>
      </p:sp>
      <p:sp>
        <p:nvSpPr>
          <p:cNvPr id="3" name="Content Placeholder 2"/>
          <p:cNvSpPr>
            <a:spLocks noGrp="1"/>
          </p:cNvSpPr>
          <p:nvPr>
            <p:ph idx="1"/>
          </p:nvPr>
        </p:nvSpPr>
        <p:spPr/>
        <p:txBody>
          <a:bodyPr/>
          <a:lstStyle/>
          <a:p>
            <a:r>
              <a:rPr lang="en-US" dirty="0" smtClean="0"/>
              <a:t>Re-organization of a class hierarchy to remove duplicate code.</a:t>
            </a:r>
          </a:p>
          <a:p>
            <a:r>
              <a:rPr lang="en-US" dirty="0" smtClean="0"/>
              <a:t>Tidying up and renaming attributes and methods to make them easier to understand.</a:t>
            </a:r>
          </a:p>
          <a:p>
            <a:r>
              <a:rPr lang="en-US" dirty="0" smtClean="0"/>
              <a:t>The replacement of inline code with calls to methods that have been included in a program library.</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25</a:t>
            </a:fld>
            <a:endParaRPr lang="en-US"/>
          </a:p>
        </p:txBody>
      </p:sp>
    </p:spTree>
    <p:extLst>
      <p:ext uri="{BB962C8B-B14F-4D97-AF65-F5344CB8AC3E}">
        <p14:creationId xmlns="" xmlns:p14="http://schemas.microsoft.com/office/powerpoint/2010/main" val="3003119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Autofit/>
          </a:bodyPr>
          <a:lstStyle/>
          <a:p>
            <a:r>
              <a:rPr lang="en-GB" sz="2400" dirty="0" smtClean="0"/>
              <a:t>Agile methods are incremental development methods that focus on rapid development, frequent releases of the software, reducing process overheads and producing high-quality code. </a:t>
            </a:r>
          </a:p>
          <a:p>
            <a:r>
              <a:rPr lang="en-GB" sz="2400" dirty="0" smtClean="0"/>
              <a:t>Agile methods involve the customer directly in the development process.</a:t>
            </a:r>
          </a:p>
          <a:p>
            <a:r>
              <a:rPr lang="en-GB" sz="2400" dirty="0" smtClean="0"/>
              <a:t>The decision on whether to use an agile or a plan-driven approach to development should depend on the type of software being developed, the capabilities of the development team and the culture of the company developing the system.</a:t>
            </a:r>
          </a:p>
          <a:p>
            <a:r>
              <a:rPr lang="en-GB" sz="2400" dirty="0" smtClean="0"/>
              <a:t>Extreme programming is a well-known agile method</a:t>
            </a:r>
          </a:p>
          <a:p>
            <a:endParaRPr lang="en-US" sz="3600"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26</a:t>
            </a:fld>
            <a:endParaRPr lang="en-US"/>
          </a:p>
        </p:txBody>
      </p:sp>
    </p:spTree>
    <p:extLst>
      <p:ext uri="{BB962C8B-B14F-4D97-AF65-F5344CB8AC3E}">
        <p14:creationId xmlns="" xmlns:p14="http://schemas.microsoft.com/office/powerpoint/2010/main" val="3626391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r>
              <a:rPr lang="en-US"/>
              <a:t>Testing in XP</a:t>
            </a:r>
          </a:p>
        </p:txBody>
      </p:sp>
      <p:sp>
        <p:nvSpPr>
          <p:cNvPr id="1172483" name="Rectangle 3"/>
          <p:cNvSpPr>
            <a:spLocks noGrp="1" noChangeArrowheads="1"/>
          </p:cNvSpPr>
          <p:nvPr>
            <p:ph type="body" idx="1"/>
          </p:nvPr>
        </p:nvSpPr>
        <p:spPr/>
        <p:txBody>
          <a:bodyPr>
            <a:normAutofit fontScale="92500"/>
          </a:bodyPr>
          <a:lstStyle/>
          <a:p>
            <a:r>
              <a:rPr lang="en-US" dirty="0" smtClean="0"/>
              <a:t>Testing is central to XP and XP has developed an approach where the program is tested after every change has been made.</a:t>
            </a:r>
          </a:p>
          <a:p>
            <a:r>
              <a:rPr lang="en-US" dirty="0" smtClean="0"/>
              <a:t>XP testing features:</a:t>
            </a:r>
          </a:p>
          <a:p>
            <a:pPr lvl="1"/>
            <a:r>
              <a:rPr lang="en-US" dirty="0" smtClean="0"/>
              <a:t>Test</a:t>
            </a:r>
            <a:r>
              <a:rPr lang="en-US" dirty="0"/>
              <a:t>-first development.</a:t>
            </a:r>
          </a:p>
          <a:p>
            <a:pPr lvl="1"/>
            <a:r>
              <a:rPr lang="en-US" dirty="0"/>
              <a:t>Incremental test development from scenarios.</a:t>
            </a:r>
          </a:p>
          <a:p>
            <a:pPr lvl="1"/>
            <a:r>
              <a:rPr lang="en-US" dirty="0"/>
              <a:t>User involvement in test development and validation.</a:t>
            </a:r>
          </a:p>
          <a:p>
            <a:pPr lvl="1"/>
            <a:r>
              <a:rPr lang="en-US" dirty="0"/>
              <a:t>Automated test harnesses are used to run all component tests each time that a new release is built.</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27</a:t>
            </a:fld>
            <a:endParaRPr lang="en-US"/>
          </a:p>
        </p:txBody>
      </p:sp>
      <p:sp>
        <p:nvSpPr>
          <p:cNvPr id="5" name="Footer Placeholder 4"/>
          <p:cNvSpPr>
            <a:spLocks noGrp="1"/>
          </p:cNvSpPr>
          <p:nvPr>
            <p:ph type="ftr" sz="quarter" idx="11"/>
          </p:nvPr>
        </p:nvSpPr>
        <p:spPr/>
        <p:txBody>
          <a:bodyPr/>
          <a:lstStyle/>
          <a:p>
            <a:pPr>
              <a:defRPr/>
            </a:pPr>
            <a:r>
              <a:rPr lang="en-US" smtClean="0"/>
              <a:t>Chapter 3 Agile software development</a:t>
            </a:r>
            <a:endParaRPr lang="en-US"/>
          </a:p>
        </p:txBody>
      </p:sp>
    </p:spTree>
    <p:extLst>
      <p:ext uri="{BB962C8B-B14F-4D97-AF65-F5344CB8AC3E}">
        <p14:creationId xmlns="" xmlns:p14="http://schemas.microsoft.com/office/powerpoint/2010/main" val="22243134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506" name="Rectangle 2"/>
          <p:cNvSpPr>
            <a:spLocks noGrp="1" noChangeArrowheads="1"/>
          </p:cNvSpPr>
          <p:nvPr>
            <p:ph type="title"/>
          </p:nvPr>
        </p:nvSpPr>
        <p:spPr/>
        <p:txBody>
          <a:bodyPr/>
          <a:lstStyle/>
          <a:p>
            <a:r>
              <a:rPr lang="en-US"/>
              <a:t>Test-first development</a:t>
            </a:r>
          </a:p>
        </p:txBody>
      </p:sp>
      <p:sp>
        <p:nvSpPr>
          <p:cNvPr id="1173507" name="Rectangle 3"/>
          <p:cNvSpPr>
            <a:spLocks noGrp="1" noChangeArrowheads="1"/>
          </p:cNvSpPr>
          <p:nvPr>
            <p:ph type="body" idx="1"/>
          </p:nvPr>
        </p:nvSpPr>
        <p:spPr/>
        <p:txBody>
          <a:bodyPr>
            <a:normAutofit fontScale="92500"/>
          </a:bodyPr>
          <a:lstStyle/>
          <a:p>
            <a:pPr>
              <a:lnSpc>
                <a:spcPct val="90000"/>
              </a:lnSpc>
            </a:pPr>
            <a:r>
              <a:rPr lang="en-US" dirty="0"/>
              <a:t>Writing tests before code clarifies the requirements to be implemented.</a:t>
            </a:r>
          </a:p>
          <a:p>
            <a:pPr>
              <a:lnSpc>
                <a:spcPct val="90000"/>
              </a:lnSpc>
            </a:pPr>
            <a:r>
              <a:rPr lang="en-US" dirty="0"/>
              <a:t>Tests are written as programs rather than data so that they can be executed automatically. The test includes a check that it has executed correctly</a:t>
            </a:r>
            <a:r>
              <a:rPr lang="en-US" dirty="0" smtClean="0"/>
              <a:t>.</a:t>
            </a:r>
          </a:p>
          <a:p>
            <a:pPr lvl="1">
              <a:lnSpc>
                <a:spcPct val="90000"/>
              </a:lnSpc>
            </a:pPr>
            <a:r>
              <a:rPr lang="en-US" dirty="0" smtClean="0"/>
              <a:t>Usually relies on a testing framework such as </a:t>
            </a:r>
            <a:r>
              <a:rPr lang="en-US" dirty="0" err="1" smtClean="0"/>
              <a:t>Junit</a:t>
            </a:r>
            <a:r>
              <a:rPr lang="en-US" dirty="0" smtClean="0"/>
              <a:t>.</a:t>
            </a:r>
          </a:p>
          <a:p>
            <a:pPr>
              <a:lnSpc>
                <a:spcPct val="90000"/>
              </a:lnSpc>
            </a:pPr>
            <a:r>
              <a:rPr lang="en-US" dirty="0"/>
              <a:t>All previous and new tests are</a:t>
            </a:r>
            <a:r>
              <a:rPr lang="en-US" dirty="0" smtClean="0"/>
              <a:t> run automatically when </a:t>
            </a:r>
            <a:r>
              <a:rPr lang="en-US" dirty="0"/>
              <a:t>new functionality is </a:t>
            </a:r>
            <a:r>
              <a:rPr lang="en-US" dirty="0" smtClean="0"/>
              <a:t>added, thus checking </a:t>
            </a:r>
            <a:r>
              <a:rPr lang="en-US" dirty="0"/>
              <a:t>that the new functionality has not introduced errors.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28</a:t>
            </a:fld>
            <a:endParaRPr lang="en-US"/>
          </a:p>
        </p:txBody>
      </p:sp>
    </p:spTree>
    <p:extLst>
      <p:ext uri="{BB962C8B-B14F-4D97-AF65-F5344CB8AC3E}">
        <p14:creationId xmlns="" xmlns:p14="http://schemas.microsoft.com/office/powerpoint/2010/main" val="15490317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C:\Documents and Settings\Duc\Local Settings\Temporary Internet Files\Content.IE5\SY3ZUB94\MC900441902[1].wmf"/>
          <p:cNvPicPr>
            <a:picLocks noChangeAspect="1" noChangeArrowheads="1"/>
          </p:cNvPicPr>
          <p:nvPr/>
        </p:nvPicPr>
        <p:blipFill>
          <a:blip r:embed="rId2" cstate="print"/>
          <a:srcRect/>
          <a:stretch>
            <a:fillRect/>
          </a:stretch>
        </p:blipFill>
        <p:spPr bwMode="auto">
          <a:xfrm>
            <a:off x="3811587" y="2530475"/>
            <a:ext cx="1520825" cy="1797050"/>
          </a:xfrm>
          <a:prstGeom prst="rect">
            <a:avLst/>
          </a:prstGeom>
          <a:noFill/>
        </p:spPr>
      </p:pic>
      <p:sp>
        <p:nvSpPr>
          <p:cNvPr id="5" name="Slide Number Placeholder 4"/>
          <p:cNvSpPr>
            <a:spLocks noGrp="1"/>
          </p:cNvSpPr>
          <p:nvPr>
            <p:ph type="sldNum" sz="quarter" idx="12"/>
          </p:nvPr>
        </p:nvSpPr>
        <p:spPr/>
        <p:txBody>
          <a:bodyPr/>
          <a:lstStyle/>
          <a:p>
            <a:fld id="{34C3FF03-423E-4E1E-A9CC-30704DA9EF3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Bài</a:t>
            </a:r>
            <a:r>
              <a:rPr lang="en-US" dirty="0" smtClean="0"/>
              <a:t> </a:t>
            </a:r>
            <a:r>
              <a:rPr lang="en-US" dirty="0" err="1" smtClean="0"/>
              <a:t>tập</a:t>
            </a:r>
            <a:endParaRPr lang="en-US" dirty="0"/>
          </a:p>
        </p:txBody>
      </p:sp>
      <p:sp>
        <p:nvSpPr>
          <p:cNvPr id="3" name="Content Placeholder 2"/>
          <p:cNvSpPr>
            <a:spLocks noGrp="1"/>
          </p:cNvSpPr>
          <p:nvPr>
            <p:ph idx="1"/>
          </p:nvPr>
        </p:nvSpPr>
        <p:spPr/>
        <p:txBody>
          <a:bodyPr/>
          <a:lstStyle/>
          <a:p>
            <a:r>
              <a:rPr lang="en-US" dirty="0" err="1" smtClean="0"/>
              <a:t>Nộp</a:t>
            </a:r>
            <a:r>
              <a:rPr lang="en-US" dirty="0" smtClean="0"/>
              <a:t> </a:t>
            </a:r>
            <a:r>
              <a:rPr lang="en-US" dirty="0" err="1" smtClean="0"/>
              <a:t>báo</a:t>
            </a:r>
            <a:r>
              <a:rPr lang="en-US" dirty="0" smtClean="0"/>
              <a:t> </a:t>
            </a:r>
            <a:r>
              <a:rPr lang="en-US" dirty="0" err="1" smtClean="0"/>
              <a:t>cáo</a:t>
            </a:r>
            <a:r>
              <a:rPr lang="en-US" dirty="0" smtClean="0"/>
              <a:t>: 31/12/2013</a:t>
            </a:r>
          </a:p>
          <a:p>
            <a:r>
              <a:rPr lang="en-US" dirty="0" err="1" smtClean="0"/>
              <a:t>Số</a:t>
            </a:r>
            <a:r>
              <a:rPr lang="en-US" dirty="0" smtClean="0"/>
              <a:t> </a:t>
            </a:r>
            <a:r>
              <a:rPr lang="en-US" dirty="0" err="1" smtClean="0"/>
              <a:t>trang</a:t>
            </a:r>
            <a:r>
              <a:rPr lang="en-US" dirty="0" smtClean="0"/>
              <a:t>: &lt;=20</a:t>
            </a:r>
          </a:p>
          <a:p>
            <a:r>
              <a:rPr lang="en-US" dirty="0" err="1" smtClean="0"/>
              <a:t>Nộp</a:t>
            </a:r>
            <a:r>
              <a:rPr lang="en-US" dirty="0" smtClean="0"/>
              <a:t> </a:t>
            </a:r>
            <a:r>
              <a:rPr lang="en-US" dirty="0" err="1" smtClean="0"/>
              <a:t>bản</a:t>
            </a:r>
            <a:r>
              <a:rPr lang="en-US" dirty="0" smtClean="0"/>
              <a:t> </a:t>
            </a:r>
            <a:r>
              <a:rPr lang="en-US" dirty="0" err="1" smtClean="0"/>
              <a:t>mềm</a:t>
            </a:r>
            <a:r>
              <a:rPr lang="en-US" dirty="0" smtClean="0"/>
              <a:t> qua email </a:t>
            </a:r>
            <a:r>
              <a:rPr lang="en-US" dirty="0" smtClean="0">
                <a:hlinkClick r:id="rId2"/>
              </a:rPr>
              <a:t>hieuvd@vnu.edu.vn</a:t>
            </a:r>
            <a:r>
              <a:rPr lang="en-US" dirty="0" smtClean="0"/>
              <a:t> </a:t>
            </a:r>
            <a:r>
              <a:rPr lang="en-US" dirty="0" err="1" smtClean="0"/>
              <a:t>với</a:t>
            </a:r>
            <a:r>
              <a:rPr lang="en-US" dirty="0" smtClean="0"/>
              <a:t> </a:t>
            </a:r>
            <a:r>
              <a:rPr lang="en-US" dirty="0" err="1" smtClean="0"/>
              <a:t>tiêu</a:t>
            </a:r>
            <a:r>
              <a:rPr lang="en-US" dirty="0" smtClean="0"/>
              <a:t> </a:t>
            </a:r>
            <a:r>
              <a:rPr lang="en-US" dirty="0" err="1" smtClean="0"/>
              <a:t>đề</a:t>
            </a:r>
            <a:r>
              <a:rPr lang="en-US" dirty="0" smtClean="0"/>
              <a:t> “[ASE] </a:t>
            </a:r>
            <a:r>
              <a:rPr lang="en-US" dirty="0" err="1" smtClean="0"/>
              <a:t>Bài</a:t>
            </a:r>
            <a:r>
              <a:rPr lang="en-US" dirty="0" smtClean="0"/>
              <a:t> </a:t>
            </a:r>
            <a:r>
              <a:rPr lang="en-US" dirty="0" err="1" smtClean="0"/>
              <a:t>tập</a:t>
            </a:r>
            <a:r>
              <a:rPr lang="en-US" dirty="0" smtClean="0"/>
              <a:t> – </a:t>
            </a:r>
            <a:r>
              <a:rPr lang="en-US" dirty="0" err="1" smtClean="0"/>
              <a:t>Nhóm</a:t>
            </a:r>
            <a:r>
              <a:rPr lang="en-US" dirty="0" smtClean="0"/>
              <a:t>  1”. </a:t>
            </a:r>
            <a:r>
              <a:rPr lang="en-US" dirty="0" err="1" smtClean="0"/>
              <a:t>Tên</a:t>
            </a:r>
            <a:r>
              <a:rPr lang="en-US" dirty="0" smtClean="0"/>
              <a:t> file </a:t>
            </a:r>
            <a:r>
              <a:rPr lang="en-US" dirty="0" err="1" smtClean="0"/>
              <a:t>báo</a:t>
            </a:r>
            <a:r>
              <a:rPr lang="en-US" dirty="0" smtClean="0"/>
              <a:t> </a:t>
            </a:r>
            <a:r>
              <a:rPr lang="en-US" dirty="0" err="1" smtClean="0"/>
              <a:t>cáo</a:t>
            </a:r>
            <a:r>
              <a:rPr lang="en-US" dirty="0" smtClean="0"/>
              <a:t> </a:t>
            </a:r>
            <a:r>
              <a:rPr lang="en-US" dirty="0" err="1" smtClean="0"/>
              <a:t>là</a:t>
            </a:r>
            <a:r>
              <a:rPr lang="en-US" dirty="0" smtClean="0"/>
              <a:t> Nhom1.doc, Nhom1.docx,  </a:t>
            </a:r>
            <a:r>
              <a:rPr lang="en-US" dirty="0" err="1" smtClean="0"/>
              <a:t>hoặc</a:t>
            </a:r>
            <a:r>
              <a:rPr lang="en-US" dirty="0" smtClean="0"/>
              <a:t> Nhom1.zip</a:t>
            </a:r>
            <a:endParaRPr lang="en-US" dirty="0"/>
          </a:p>
        </p:txBody>
      </p:sp>
      <p:sp>
        <p:nvSpPr>
          <p:cNvPr id="4" name="Slide Number Placeholder 3"/>
          <p:cNvSpPr>
            <a:spLocks noGrp="1"/>
          </p:cNvSpPr>
          <p:nvPr>
            <p:ph type="sldNum" sz="quarter" idx="12"/>
          </p:nvPr>
        </p:nvSpPr>
        <p:spPr/>
        <p:txBody>
          <a:bodyPr/>
          <a:lstStyle/>
          <a:p>
            <a:fld id="{34C3FF03-423E-4E1E-A9CC-30704DA9EF30}" type="slidenum">
              <a:rPr lang="en-US" smtClean="0"/>
              <a:pPr/>
              <a:t>30</a:t>
            </a:fld>
            <a:endParaRPr lang="en-US"/>
          </a:p>
        </p:txBody>
      </p:sp>
    </p:spTree>
  </p:cSld>
  <p:clrMapOvr>
    <a:masterClrMapping/>
  </p:clrMapOvr>
</p:sld>
</file>

<file path=ppt/theme/theme1.xml><?xml version="1.0" encoding="utf-8"?>
<a:theme xmlns:a="http://schemas.openxmlformats.org/drawingml/2006/main" name="v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vTemplate 1</Template>
  <TotalTime>1925</TotalTime>
  <Words>1692</Words>
  <Application>Microsoft Office PowerPoint</Application>
  <PresentationFormat>On-screen Show (4:3)</PresentationFormat>
  <Paragraphs>203</Paragraphs>
  <Slides>30</Slides>
  <Notes>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vTemplate 1</vt:lpstr>
      <vt:lpstr>Agile Software Development</vt:lpstr>
      <vt:lpstr>Topics covered</vt:lpstr>
      <vt:lpstr>Rapid software development</vt:lpstr>
      <vt:lpstr>Agile methods</vt:lpstr>
      <vt:lpstr>Agile methods</vt:lpstr>
      <vt:lpstr>The principles of agile methods </vt:lpstr>
      <vt:lpstr>Agile method applicability</vt:lpstr>
      <vt:lpstr>Problems with agile methods</vt:lpstr>
      <vt:lpstr>Agile methods and software maintenance</vt:lpstr>
      <vt:lpstr>Plan-driven and agile development</vt:lpstr>
      <vt:lpstr>Plan-driven and agile specification </vt:lpstr>
      <vt:lpstr>Plan-driven or Agile?</vt:lpstr>
      <vt:lpstr>Plan-driven or Agile?</vt:lpstr>
      <vt:lpstr>Plan-driven or Agile?</vt:lpstr>
      <vt:lpstr>Extreme programming</vt:lpstr>
      <vt:lpstr>XP and agile principles</vt:lpstr>
      <vt:lpstr>The extreme programming release cycle </vt:lpstr>
      <vt:lpstr>Extreme programming practices </vt:lpstr>
      <vt:lpstr>Extreme programming practices</vt:lpstr>
      <vt:lpstr>Requirements scenarios</vt:lpstr>
      <vt:lpstr>A ‘prescribing medication’ story </vt:lpstr>
      <vt:lpstr>Examples of task cards</vt:lpstr>
      <vt:lpstr>XP and change</vt:lpstr>
      <vt:lpstr>Refactoring</vt:lpstr>
      <vt:lpstr>Examples of refactoring</vt:lpstr>
      <vt:lpstr>Key points</vt:lpstr>
      <vt:lpstr>Testing in XP</vt:lpstr>
      <vt:lpstr>Test-first development</vt:lpstr>
      <vt:lpstr>Slide 29</vt:lpstr>
      <vt:lpstr>Bài tập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hieuvd</dc:creator>
  <cp:lastModifiedBy>hieuvd</cp:lastModifiedBy>
  <cp:revision>58</cp:revision>
  <dcterms:created xsi:type="dcterms:W3CDTF">2011-08-29T06:23:04Z</dcterms:created>
  <dcterms:modified xsi:type="dcterms:W3CDTF">2013-12-11T11:59:33Z</dcterms:modified>
</cp:coreProperties>
</file>